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08" r:id="rId3"/>
    <p:sldId id="309" r:id="rId4"/>
    <p:sldId id="278" r:id="rId5"/>
    <p:sldId id="279" r:id="rId6"/>
    <p:sldId id="280" r:id="rId7"/>
    <p:sldId id="281" r:id="rId8"/>
    <p:sldId id="282" r:id="rId9"/>
    <p:sldId id="303" r:id="rId10"/>
    <p:sldId id="304" r:id="rId11"/>
    <p:sldId id="306" r:id="rId12"/>
    <p:sldId id="277" r:id="rId13"/>
    <p:sldId id="288" r:id="rId14"/>
    <p:sldId id="285" r:id="rId15"/>
    <p:sldId id="290" r:id="rId16"/>
    <p:sldId id="286" r:id="rId17"/>
    <p:sldId id="292" r:id="rId18"/>
    <p:sldId id="291" r:id="rId19"/>
    <p:sldId id="287" r:id="rId20"/>
    <p:sldId id="293" r:id="rId21"/>
    <p:sldId id="294" r:id="rId22"/>
    <p:sldId id="298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296" r:id="rId34"/>
    <p:sldId id="299" r:id="rId35"/>
    <p:sldId id="297" r:id="rId36"/>
    <p:sldId id="300" r:id="rId37"/>
    <p:sldId id="333" r:id="rId38"/>
    <p:sldId id="334" r:id="rId39"/>
    <p:sldId id="335" r:id="rId40"/>
    <p:sldId id="336" r:id="rId41"/>
    <p:sldId id="337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260" r:id="rId56"/>
    <p:sldId id="261" r:id="rId57"/>
    <p:sldId id="266" r:id="rId58"/>
    <p:sldId id="267" r:id="rId59"/>
    <p:sldId id="257" r:id="rId60"/>
    <p:sldId id="262" r:id="rId61"/>
    <p:sldId id="263" r:id="rId62"/>
    <p:sldId id="264" r:id="rId63"/>
    <p:sldId id="268" r:id="rId64"/>
    <p:sldId id="269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9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47D40-EE10-4C38-80D2-3FDF96555BC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479B4-82E5-41A6-BCB6-5CC264FFC3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1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479B4-82E5-41A6-BCB6-5CC264FFC3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59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479B4-82E5-41A6-BCB6-5CC264FFC3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5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479B4-82E5-41A6-BCB6-5CC264FFC3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5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479B4-82E5-41A6-BCB6-5CC264FFC36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93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479B4-82E5-41A6-BCB6-5CC264FFC36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5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479B4-82E5-41A6-BCB6-5CC264FFC36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5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479B4-82E5-41A6-BCB6-5CC264FFC36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37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95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8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64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43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4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79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30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1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10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4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35ECB-5CC7-4676-BDC0-64D6F3A1FFC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54A9F-8FAB-4F3C-9D21-B50CFAA5E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4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NUL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ache.org/dist/tomcat/tomcat-9/v9.0.1/bin/apache-tomcat-9.0.1.exe.sha1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apache.org/dist/tomcat/tomcat-9/v9.0.1/bin/apache-tomcat-9.0.1.exe.md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pache.org/dist/tomcat/tomcat-9/v9.0.1/bin/apache-tomcat-9.0.1.exe.asc" TargetMode="External"/><Relationship Id="rId5" Type="http://schemas.openxmlformats.org/officeDocument/2006/relationships/hyperlink" Target="http://apache.tt.co.kr/tomcat/tomcat-9/v9.0.1/bin/apache-tomcat-9.0.1.exe" TargetMode="External"/><Relationship Id="rId4" Type="http://schemas.openxmlformats.org/officeDocument/2006/relationships/hyperlink" Target="http://tomcat.apache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downloads.mariad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wnloads.mariadb.com/Connectors/java/connector-java-2.2.0" TargetMode="External"/><Relationship Id="rId4" Type="http://schemas.openxmlformats.org/officeDocument/2006/relationships/hyperlink" Target="https://downloads.mariadb.org/connector-jav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391023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5400" dirty="0" smtClean="0"/>
              <a:t>CCTV</a:t>
            </a:r>
            <a:r>
              <a:rPr lang="ko-KR" altLang="en-US" sz="5400" dirty="0" smtClean="0"/>
              <a:t> 제어 </a:t>
            </a:r>
            <a:r>
              <a:rPr lang="ko-KR" altLang="en-US" sz="5400" dirty="0"/>
              <a:t>매</a:t>
            </a:r>
            <a:r>
              <a:rPr lang="ko-KR" altLang="en-US" sz="5400" dirty="0" smtClean="0"/>
              <a:t>뉴얼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01495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</a:t>
            </a:r>
            <a:r>
              <a:rPr lang="ko-KR" altLang="en-US" sz="2500" dirty="0"/>
              <a:t>원격 조작 </a:t>
            </a:r>
            <a:r>
              <a:rPr lang="ko-KR" altLang="en-US" sz="2500" dirty="0" smtClean="0"/>
              <a:t>설치</a:t>
            </a:r>
            <a:r>
              <a:rPr lang="en-US" altLang="ko-KR" sz="2500" dirty="0" smtClean="0"/>
              <a:t>(Putty)</a:t>
            </a:r>
            <a:endParaRPr lang="ko-KR" altLang="en-US" sz="25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1473188"/>
            <a:ext cx="3532482" cy="347026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cxnSp>
        <p:nvCxnSpPr>
          <p:cNvPr id="7" name="꺾인 연결선 6"/>
          <p:cNvCxnSpPr>
            <a:stCxn id="9" idx="0"/>
            <a:endCxn id="1026" idx="2"/>
          </p:cNvCxnSpPr>
          <p:nvPr/>
        </p:nvCxnSpPr>
        <p:spPr>
          <a:xfrm rot="16200000" flipV="1">
            <a:off x="2182433" y="5066817"/>
            <a:ext cx="509573" cy="262852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234" y="5453029"/>
            <a:ext cx="5014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라즈베리파이</a:t>
            </a:r>
            <a:r>
              <a:rPr lang="en-US" altLang="ko-KR" dirty="0" smtClean="0"/>
              <a:t> 3</a:t>
            </a:r>
            <a:r>
              <a:rPr lang="ko-KR" altLang="en-US" dirty="0" smtClean="0"/>
              <a:t>를 실행시킨 후 해당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입력하여 </a:t>
            </a:r>
            <a:r>
              <a:rPr lang="en-US" altLang="ko-KR" dirty="0" smtClean="0"/>
              <a:t>Open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716595" y="3473400"/>
            <a:ext cx="1084828" cy="49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7832" y="1878363"/>
            <a:ext cx="4230491" cy="27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24" idx="0"/>
            <a:endCxn id="1027" idx="2"/>
          </p:cNvCxnSpPr>
          <p:nvPr/>
        </p:nvCxnSpPr>
        <p:spPr>
          <a:xfrm rot="16200000" flipV="1">
            <a:off x="6429357" y="4896857"/>
            <a:ext cx="778382" cy="290939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40682" y="5431518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4. </a:t>
            </a:r>
            <a:r>
              <a:rPr lang="ko-KR" altLang="en-US" dirty="0" smtClean="0"/>
              <a:t>로그인 접속 메뉴</a:t>
            </a:r>
            <a:endParaRPr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1907704" y="2401838"/>
            <a:ext cx="992625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627784" y="4503390"/>
            <a:ext cx="632585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</a:t>
            </a:r>
            <a:r>
              <a:rPr lang="ko-KR" altLang="en-US" sz="2500" dirty="0" smtClean="0"/>
              <a:t>원격 조작 설치</a:t>
            </a:r>
            <a:r>
              <a:rPr lang="en-US" altLang="ko-KR" sz="2500" dirty="0" smtClean="0"/>
              <a:t>(Putty)</a:t>
            </a:r>
            <a:endParaRPr lang="ko-KR" altLang="en-US" sz="25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5776" y="1760865"/>
            <a:ext cx="4248472" cy="28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9" idx="0"/>
            <a:endCxn id="1026" idx="2"/>
          </p:cNvCxnSpPr>
          <p:nvPr/>
        </p:nvCxnSpPr>
        <p:spPr>
          <a:xfrm rot="5400000" flipH="1" flipV="1">
            <a:off x="4148100" y="4976028"/>
            <a:ext cx="926812" cy="137012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3519" y="5507940"/>
            <a:ext cx="8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5.</a:t>
            </a:r>
            <a:r>
              <a:rPr lang="ko-KR" altLang="en-US" dirty="0" smtClean="0"/>
              <a:t>로그인 시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-JDK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3651994" cy="2880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5" y="1643193"/>
            <a:ext cx="4259509" cy="2870763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7" idx="3"/>
            <a:endCxn id="8" idx="1"/>
          </p:cNvCxnSpPr>
          <p:nvPr/>
        </p:nvCxnSpPr>
        <p:spPr>
          <a:xfrm flipV="1">
            <a:off x="3831506" y="3078575"/>
            <a:ext cx="917199" cy="6239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6049" y="4869160"/>
            <a:ext cx="8698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dirty="0">
                <a:hlinkClick r:id="rId4" invalidUrl="http:///"/>
              </a:rPr>
              <a:t>http://</a:t>
            </a:r>
            <a:r>
              <a:rPr lang="en-US" altLang="ko-KR" dirty="0">
                <a:hlinkClick r:id=""/>
              </a:rPr>
              <a:t>www.oracle.com/technetwork/java/javase/downloads/index.html?ssSourceSiteId=ocomen</a:t>
            </a:r>
            <a:r>
              <a:rPr lang="en-US" altLang="ko-KR" dirty="0"/>
              <a:t>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접속한다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동의를 누르시고 각자 컴퓨터 사양에 맞게 다운받는다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28600" indent="-228600">
              <a:buAutoNum type="arabicPeriod"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261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-JDK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" y="1495714"/>
            <a:ext cx="4106643" cy="30854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04" y="1472083"/>
            <a:ext cx="4049384" cy="3037037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10" idx="3"/>
            <a:endCxn id="12" idx="1"/>
          </p:cNvCxnSpPr>
          <p:nvPr/>
        </p:nvCxnSpPr>
        <p:spPr>
          <a:xfrm flipV="1">
            <a:off x="4139952" y="2990602"/>
            <a:ext cx="775152" cy="478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6049" y="4869160"/>
            <a:ext cx="86989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다운받은 후 쭉 </a:t>
            </a:r>
            <a:r>
              <a:rPr lang="en-US" altLang="ko-KR" dirty="0"/>
              <a:t>NEXT</a:t>
            </a:r>
            <a:r>
              <a:rPr lang="ko-KR" altLang="en-US" dirty="0"/>
              <a:t>를 누르면 설치를 시작한다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자바 설치가 완료된다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28600" indent="-228600">
              <a:buAutoNum type="arabicPeriod"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5877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9" y="1642331"/>
            <a:ext cx="3540825" cy="28667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09" y="1835173"/>
            <a:ext cx="4444562" cy="2385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049" y="4869160"/>
            <a:ext cx="86989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dirty="0" smtClean="0"/>
              <a:t>컴퓨터 속성으로 들어간다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2. </a:t>
            </a:r>
            <a:r>
              <a:rPr lang="ko-KR" altLang="en-US" dirty="0"/>
              <a:t>고급 시스템 설정을 </a:t>
            </a:r>
            <a:r>
              <a:rPr lang="ko-KR" altLang="en-US" dirty="0" smtClean="0"/>
              <a:t>누른다</a:t>
            </a:r>
            <a:r>
              <a:rPr lang="en-US" altLang="ko-KR" dirty="0" smtClean="0"/>
              <a:t>.</a:t>
            </a:r>
            <a:endParaRPr lang="ko-KR" altLang="en-US" sz="1000" dirty="0"/>
          </a:p>
          <a:p>
            <a:pPr marL="228600" indent="-228600">
              <a:buAutoNum type="arabicPeriod"/>
            </a:pPr>
            <a:endParaRPr lang="ko-KR" altLang="en-US" sz="1000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/>
              <a:t>-JDK</a:t>
            </a:r>
            <a:r>
              <a:rPr lang="ko-KR" altLang="en-US" sz="2500" dirty="0"/>
              <a:t>설치</a:t>
            </a:r>
          </a:p>
        </p:txBody>
      </p:sp>
      <p:cxnSp>
        <p:nvCxnSpPr>
          <p:cNvPr id="15" name="꺾인 연결선 14"/>
          <p:cNvCxnSpPr>
            <a:stCxn id="6" idx="3"/>
            <a:endCxn id="8" idx="1"/>
          </p:cNvCxnSpPr>
          <p:nvPr/>
        </p:nvCxnSpPr>
        <p:spPr>
          <a:xfrm flipV="1">
            <a:off x="3666874" y="3028131"/>
            <a:ext cx="559135" cy="4759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67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349673"/>
            <a:ext cx="3970573" cy="3572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0" y="1357345"/>
            <a:ext cx="3929346" cy="3590123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-JDK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cxnSp>
        <p:nvCxnSpPr>
          <p:cNvPr id="16" name="꺾인 연결선 15"/>
          <p:cNvCxnSpPr>
            <a:stCxn id="9" idx="3"/>
            <a:endCxn id="7" idx="1"/>
          </p:cNvCxnSpPr>
          <p:nvPr/>
        </p:nvCxnSpPr>
        <p:spPr>
          <a:xfrm flipV="1">
            <a:off x="4175956" y="3135701"/>
            <a:ext cx="324036" cy="1670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6049" y="4869160"/>
            <a:ext cx="86989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환경 변수를 누른다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새로 만들기를 누른다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28600" indent="-228600">
              <a:buAutoNum type="arabicPeriod"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4237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28" y="1395987"/>
            <a:ext cx="3850894" cy="34731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87491"/>
            <a:ext cx="3925678" cy="3454596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-JDK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cxnSp>
        <p:nvCxnSpPr>
          <p:cNvPr id="16" name="꺾인 연결선 15"/>
          <p:cNvCxnSpPr>
            <a:stCxn id="8" idx="3"/>
            <a:endCxn id="7" idx="1"/>
          </p:cNvCxnSpPr>
          <p:nvPr/>
        </p:nvCxnSpPr>
        <p:spPr>
          <a:xfrm>
            <a:off x="4105190" y="3114789"/>
            <a:ext cx="790338" cy="1778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6049" y="4869160"/>
            <a:ext cx="86989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JAVA_HOME</a:t>
            </a:r>
            <a:r>
              <a:rPr lang="ko-KR" altLang="en-US" dirty="0"/>
              <a:t>을 만든 후</a:t>
            </a:r>
            <a:r>
              <a:rPr lang="en-US" altLang="ko-KR" dirty="0"/>
              <a:t>  </a:t>
            </a:r>
            <a:r>
              <a:rPr lang="ko-KR" altLang="en-US" dirty="0"/>
              <a:t>변수 값은 </a:t>
            </a:r>
            <a:r>
              <a:rPr lang="en-US" altLang="ko-KR" dirty="0"/>
              <a:t>JDK</a:t>
            </a:r>
            <a:r>
              <a:rPr lang="ko-KR" altLang="en-US" dirty="0"/>
              <a:t>가 설치된 파일 경로를 넣는다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시스템 변수에서 </a:t>
            </a:r>
            <a:r>
              <a:rPr lang="en-US" altLang="ko-KR" dirty="0"/>
              <a:t>path</a:t>
            </a:r>
            <a:r>
              <a:rPr lang="ko-KR" altLang="en-US" dirty="0"/>
              <a:t>를 찾아 편집을 누른다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28600" indent="-228600">
              <a:buAutoNum type="arabicPeriod"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54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3888432" cy="3544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31171"/>
            <a:ext cx="3888432" cy="3493954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-JDK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cxnSp>
        <p:nvCxnSpPr>
          <p:cNvPr id="8" name="꺾인 연결선 7"/>
          <p:cNvCxnSpPr>
            <a:stCxn id="5" idx="3"/>
            <a:endCxn id="6" idx="1"/>
          </p:cNvCxnSpPr>
          <p:nvPr/>
        </p:nvCxnSpPr>
        <p:spPr>
          <a:xfrm>
            <a:off x="4139952" y="2969153"/>
            <a:ext cx="576064" cy="899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6049" y="4869160"/>
            <a:ext cx="86989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%JAVA_HOME%\bin</a:t>
            </a:r>
            <a:r>
              <a:rPr lang="ko-KR" altLang="en-US" dirty="0"/>
              <a:t>을 제일 윗부분에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/>
              <a:t>위와 같이 </a:t>
            </a:r>
            <a:r>
              <a:rPr lang="en-US" altLang="ko-KR" dirty="0"/>
              <a:t>CLASSPATH </a:t>
            </a:r>
            <a:r>
              <a:rPr lang="ko-KR" altLang="en-US" dirty="0"/>
              <a:t>변수를 추가한다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28600" indent="-228600">
              <a:buAutoNum type="arabicPeriod"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091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0" y="1484784"/>
            <a:ext cx="6405083" cy="3365936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-JDK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049" y="4869160"/>
            <a:ext cx="8698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변수 설정이 끝났으면 확인을 누르고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창을 켜서</a:t>
            </a:r>
            <a:r>
              <a:rPr lang="en-US" altLang="ko-KR" dirty="0"/>
              <a:t> 'java', '</a:t>
            </a:r>
            <a:r>
              <a:rPr lang="en-US" altLang="ko-KR" dirty="0" err="1"/>
              <a:t>javac</a:t>
            </a:r>
            <a:r>
              <a:rPr lang="en-US" altLang="ko-KR" dirty="0"/>
              <a:t>', 'java -version'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명령어를 실행해 설치 및 환경변수 설정이 되었는지 확인한다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28600" indent="-228600">
              <a:buAutoNum type="arabicPeriod"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3694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dirty="0">
                <a:hlinkClick r:id="rId3"/>
              </a:rPr>
              <a:t>www.eclipse.org/</a:t>
            </a:r>
            <a:r>
              <a:rPr lang="ko-KR" altLang="en-US" dirty="0"/>
              <a:t>에 들어가서 </a:t>
            </a:r>
            <a:r>
              <a:rPr lang="en-US" altLang="ko-KR" dirty="0"/>
              <a:t>Download</a:t>
            </a:r>
            <a:r>
              <a:rPr lang="ko-KR" altLang="en-US" dirty="0"/>
              <a:t>를 클릭한다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 Eclipse IDE for Java EE Developers</a:t>
            </a:r>
            <a:r>
              <a:rPr lang="ko-KR" altLang="en-US" dirty="0"/>
              <a:t>에서 운영체제에 일치 하는 부분 클릭한다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꺾인 연결선 15"/>
          <p:cNvCxnSpPr>
            <a:stCxn id="26" idx="3"/>
            <a:endCxn id="27" idx="1"/>
          </p:cNvCxnSpPr>
          <p:nvPr/>
        </p:nvCxnSpPr>
        <p:spPr>
          <a:xfrm flipV="1">
            <a:off x="3970783" y="2987214"/>
            <a:ext cx="889249" cy="3515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-eclipse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23654"/>
            <a:ext cx="3863279" cy="23974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29388"/>
            <a:ext cx="4058986" cy="231565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763441" y="2114284"/>
            <a:ext cx="504056" cy="1529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131868" y="3505465"/>
            <a:ext cx="252028" cy="1529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9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목 차</a:t>
            </a:r>
            <a:endParaRPr lang="ko-KR" altLang="en-US" sz="28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251520" y="835224"/>
            <a:ext cx="6400800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개발 환경 구성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1600" dirty="0" smtClean="0"/>
              <a:t>	- </a:t>
            </a:r>
            <a:r>
              <a:rPr lang="ko-KR" altLang="en-US" sz="1600" dirty="0" err="1" smtClean="0"/>
              <a:t>라즈베리파이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설치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원격 조작 설치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PuTTY</a:t>
            </a:r>
            <a:r>
              <a:rPr lang="en-US" altLang="ko-KR" sz="1600" dirty="0" smtClean="0"/>
              <a:t>)</a:t>
            </a:r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- JDK</a:t>
            </a:r>
            <a:r>
              <a:rPr lang="ko-KR" altLang="en-US" sz="1600" dirty="0" smtClean="0"/>
              <a:t>설치</a:t>
            </a: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- eclipse </a:t>
            </a:r>
            <a:r>
              <a:rPr lang="ko-KR" altLang="en-US" sz="1600" dirty="0" smtClean="0"/>
              <a:t>설치</a:t>
            </a: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 smtClean="0"/>
              <a:t>	- Tomcat </a:t>
            </a:r>
            <a:r>
              <a:rPr lang="ko-KR" altLang="en-US" sz="1600" dirty="0" smtClean="0"/>
              <a:t>설치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- Maven 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- Python 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> </a:t>
            </a:r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 smtClean="0"/>
              <a:t>	- </a:t>
            </a:r>
            <a:r>
              <a:rPr lang="en-US" altLang="ko-KR" sz="1600" dirty="0" err="1" smtClean="0"/>
              <a:t>MariaDB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설치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635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971730"/>
            <a:ext cx="2592288" cy="2457932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-eclipse </a:t>
            </a:r>
            <a:r>
              <a:rPr lang="ko-KR" altLang="en-US" sz="2500" dirty="0" smtClean="0"/>
              <a:t>설치</a:t>
            </a:r>
            <a:endParaRPr lang="en-US" altLang="ko-KR" sz="2500" dirty="0" smtClean="0"/>
          </a:p>
          <a:p>
            <a:pPr algn="l"/>
            <a:endParaRPr lang="ko-KR" altLang="en-US" sz="25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Download </a:t>
            </a:r>
            <a:r>
              <a:rPr lang="ko-KR" altLang="en-US" dirty="0"/>
              <a:t>아이콘을 클릭한다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원하는 곳에 압축 파일을 푼다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7" name="꺾인 연결선 16"/>
          <p:cNvCxnSpPr>
            <a:stCxn id="18" idx="3"/>
            <a:endCxn id="28" idx="1"/>
          </p:cNvCxnSpPr>
          <p:nvPr/>
        </p:nvCxnSpPr>
        <p:spPr>
          <a:xfrm>
            <a:off x="4971465" y="3173247"/>
            <a:ext cx="1256719" cy="274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6832"/>
            <a:ext cx="4719945" cy="251283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936102" y="2732757"/>
            <a:ext cx="600010" cy="2073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" y="1815485"/>
            <a:ext cx="4247999" cy="24890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01" y="1797305"/>
            <a:ext cx="3838987" cy="256779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-eclipse </a:t>
            </a:r>
            <a:r>
              <a:rPr lang="ko-KR" altLang="en-US" sz="2500" dirty="0" smtClean="0"/>
              <a:t>설치</a:t>
            </a:r>
            <a:endParaRPr lang="en-US" altLang="ko-KR" sz="2500" dirty="0" smtClean="0"/>
          </a:p>
          <a:p>
            <a:pPr algn="l"/>
            <a:endParaRPr lang="ko-KR" altLang="en-US" sz="2500" dirty="0"/>
          </a:p>
        </p:txBody>
      </p:sp>
      <p:sp>
        <p:nvSpPr>
          <p:cNvPr id="14" name="TextBox 13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압축이 해제된 폴더에 들어가서 </a:t>
            </a:r>
            <a:r>
              <a:rPr lang="en-US" altLang="ko-KR" dirty="0" smtClean="0"/>
              <a:t>eclipse.exe </a:t>
            </a:r>
            <a:r>
              <a:rPr lang="ko-KR" altLang="en-US" dirty="0"/>
              <a:t>파일을 더블 클릭</a:t>
            </a:r>
            <a:r>
              <a:rPr lang="en-US" altLang="ko-KR" dirty="0"/>
              <a:t>(</a:t>
            </a:r>
            <a:r>
              <a:rPr lang="ko-KR" altLang="en-US" dirty="0"/>
              <a:t>실행</a:t>
            </a:r>
            <a:r>
              <a:rPr lang="en-US" altLang="ko-KR" dirty="0"/>
              <a:t>)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</a:t>
            </a:r>
            <a:r>
              <a:rPr lang="en-US" altLang="ko-KR" dirty="0"/>
              <a:t>. Eclipse</a:t>
            </a:r>
            <a:r>
              <a:rPr lang="ko-KR" altLang="en-US" dirty="0"/>
              <a:t> 로딩 화면이다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꺾인 연결선 14"/>
          <p:cNvCxnSpPr>
            <a:stCxn id="5" idx="3"/>
            <a:endCxn id="10" idx="1"/>
          </p:cNvCxnSpPr>
          <p:nvPr/>
        </p:nvCxnSpPr>
        <p:spPr>
          <a:xfrm>
            <a:off x="4355976" y="3060014"/>
            <a:ext cx="769525" cy="211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6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0" y="1749936"/>
            <a:ext cx="3600400" cy="19659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56" y="1647773"/>
            <a:ext cx="4176062" cy="2141267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-eclipse </a:t>
            </a:r>
            <a:r>
              <a:rPr lang="ko-KR" altLang="en-US" sz="2500" dirty="0" smtClean="0"/>
              <a:t>설치</a:t>
            </a:r>
            <a:endParaRPr lang="en-US" altLang="ko-KR" sz="2500" dirty="0" smtClean="0"/>
          </a:p>
          <a:p>
            <a:pPr algn="l"/>
            <a:endParaRPr lang="ko-KR" altLang="en-US" sz="2500" dirty="0"/>
          </a:p>
        </p:txBody>
      </p:sp>
      <p:sp>
        <p:nvSpPr>
          <p:cNvPr id="14" name="TextBox 13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앞으로 만든 프로그램 </a:t>
            </a:r>
            <a:r>
              <a:rPr lang="en-US" altLang="ko-KR" dirty="0"/>
              <a:t>file</a:t>
            </a:r>
            <a:r>
              <a:rPr lang="ko-KR" altLang="en-US" dirty="0"/>
              <a:t>을 어디다 저장 할지 경로를 설정한다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/>
              <a:t>경로 설정이 끝나면 위와 같이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꺾인 연결선 14"/>
          <p:cNvCxnSpPr>
            <a:stCxn id="6" idx="3"/>
            <a:endCxn id="7" idx="1"/>
          </p:cNvCxnSpPr>
          <p:nvPr/>
        </p:nvCxnSpPr>
        <p:spPr>
          <a:xfrm flipV="1">
            <a:off x="4114800" y="2718407"/>
            <a:ext cx="740056" cy="1448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7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0" y="1793378"/>
            <a:ext cx="3498556" cy="2139678"/>
          </a:xfrm>
          <a:prstGeom prst="rect">
            <a:avLst/>
          </a:prstGeom>
        </p:spPr>
      </p:pic>
      <p:cxnSp>
        <p:nvCxnSpPr>
          <p:cNvPr id="8" name="꺾인 연결선 7"/>
          <p:cNvCxnSpPr>
            <a:stCxn id="6" idx="3"/>
            <a:endCxn id="7" idx="1"/>
          </p:cNvCxnSpPr>
          <p:nvPr/>
        </p:nvCxnSpPr>
        <p:spPr>
          <a:xfrm flipV="1">
            <a:off x="3635896" y="2791209"/>
            <a:ext cx="1721496" cy="72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40845" y="3296140"/>
            <a:ext cx="216024" cy="60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92" y="1793378"/>
            <a:ext cx="2915321" cy="19956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910761" y="2899673"/>
            <a:ext cx="992625" cy="687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7504" y="4904000"/>
            <a:ext cx="9126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hlinkClick r:id="rId4"/>
              </a:rPr>
              <a:t>http</a:t>
            </a:r>
            <a:r>
              <a:rPr lang="en-US" altLang="ko-KR" dirty="0">
                <a:hlinkClick r:id="rId4"/>
              </a:rPr>
              <a:t>://tomcat.apache.org/</a:t>
            </a:r>
            <a:r>
              <a:rPr lang="ko-KR" altLang="en-US" dirty="0"/>
              <a:t>에 들어가서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smtClean="0"/>
              <a:t>   왼쪽 목</a:t>
            </a:r>
            <a:r>
              <a:rPr lang="ko-KR" altLang="en-US" dirty="0"/>
              <a:t>록</a:t>
            </a:r>
            <a:r>
              <a:rPr lang="ko-KR" altLang="en-US" dirty="0" smtClean="0"/>
              <a:t>에 </a:t>
            </a:r>
            <a:r>
              <a:rPr lang="ko-KR" altLang="en-US" dirty="0"/>
              <a:t>있는 </a:t>
            </a:r>
            <a:r>
              <a:rPr lang="en-US" altLang="ko-KR" dirty="0"/>
              <a:t>[Tomcat 9]</a:t>
            </a:r>
            <a:r>
              <a:rPr lang="ko-KR" altLang="en-US" dirty="0"/>
              <a:t>를 누른다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>
                <a:hlinkClick r:id="rId5"/>
              </a:rPr>
              <a:t>32-bit/64-bit Windows Service Installer</a:t>
            </a:r>
            <a:r>
              <a:rPr lang="en-US" altLang="ko-KR" dirty="0"/>
              <a:t> (</a:t>
            </a:r>
            <a:r>
              <a:rPr lang="en-US" altLang="ko-KR" dirty="0" err="1">
                <a:hlinkClick r:id="rId6"/>
              </a:rPr>
              <a:t>pgp</a:t>
            </a:r>
            <a:r>
              <a:rPr lang="en-US" altLang="ko-KR" dirty="0"/>
              <a:t>, </a:t>
            </a:r>
            <a:r>
              <a:rPr lang="en-US" altLang="ko-KR" dirty="0">
                <a:hlinkClick r:id="rId7"/>
              </a:rPr>
              <a:t>md5</a:t>
            </a:r>
            <a:r>
              <a:rPr lang="en-US" altLang="ko-KR" dirty="0"/>
              <a:t>, </a:t>
            </a:r>
            <a:r>
              <a:rPr lang="en-US" altLang="ko-KR" dirty="0">
                <a:hlinkClick r:id="rId8"/>
              </a:rPr>
              <a:t>sha1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클릭한다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39" y="1211987"/>
            <a:ext cx="3951617" cy="3067394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5" idx="3"/>
            <a:endCxn id="6" idx="1"/>
          </p:cNvCxnSpPr>
          <p:nvPr/>
        </p:nvCxnSpPr>
        <p:spPr>
          <a:xfrm flipV="1">
            <a:off x="4136878" y="2745684"/>
            <a:ext cx="693438" cy="76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67544" y="1211987"/>
            <a:ext cx="89289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7114" y="1276264"/>
            <a:ext cx="4089764" cy="2954079"/>
            <a:chOff x="302951" y="2056634"/>
            <a:chExt cx="3379970" cy="13780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51" y="2056634"/>
              <a:ext cx="3379970" cy="137809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814871" y="2750448"/>
              <a:ext cx="1758497" cy="11858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529484" y="4018640"/>
            <a:ext cx="560311" cy="1304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4904000"/>
            <a:ext cx="912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다운로드 받은 곳에 가면 </a:t>
            </a:r>
            <a:r>
              <a:rPr lang="en-US" altLang="ko-KR" dirty="0" smtClean="0"/>
              <a:t>apache-tomcat-9.0.1</a:t>
            </a:r>
            <a:r>
              <a:rPr lang="ko-KR" altLang="en-US" dirty="0" smtClean="0"/>
              <a:t> 파일을 누른다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smtClean="0"/>
              <a:t>누르게 되면 오른쪽과 같은 화면이 나타나고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를 누른다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5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64" y="1211987"/>
            <a:ext cx="3915166" cy="3067394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5" idx="3"/>
            <a:endCxn id="6" idx="1"/>
          </p:cNvCxnSpPr>
          <p:nvPr/>
        </p:nvCxnSpPr>
        <p:spPr>
          <a:xfrm flipV="1">
            <a:off x="4136878" y="2745684"/>
            <a:ext cx="693438" cy="76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67544" y="1211987"/>
            <a:ext cx="89289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3" y="1276264"/>
            <a:ext cx="3768486" cy="29540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27784" y="3933588"/>
            <a:ext cx="560311" cy="1434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98384" y="3991248"/>
            <a:ext cx="560311" cy="1578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4904000"/>
            <a:ext cx="912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동의버튼을 누른다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기본설정이 되어있기 때문에 바로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를 누른다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3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08" y="1211987"/>
            <a:ext cx="3951479" cy="3067394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5" idx="3"/>
            <a:endCxn id="6" idx="1"/>
          </p:cNvCxnSpPr>
          <p:nvPr/>
        </p:nvCxnSpPr>
        <p:spPr>
          <a:xfrm flipV="1">
            <a:off x="3978914" y="2745684"/>
            <a:ext cx="963894" cy="76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67544" y="1211987"/>
            <a:ext cx="89289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8" y="1276264"/>
            <a:ext cx="3773836" cy="29540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66478" y="2254103"/>
            <a:ext cx="616342" cy="1578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98384" y="3978210"/>
            <a:ext cx="560311" cy="1434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4904000"/>
            <a:ext cx="912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</a:t>
            </a:r>
            <a:r>
              <a:rPr lang="ko-KR" altLang="en-US" dirty="0" smtClean="0"/>
              <a:t>포트번호를 </a:t>
            </a:r>
            <a:r>
              <a:rPr lang="en-US" altLang="ko-KR" dirty="0" smtClean="0"/>
              <a:t>8080</a:t>
            </a:r>
            <a:r>
              <a:rPr lang="ko-KR" altLang="en-US" dirty="0" smtClean="0"/>
              <a:t>으로 설정하고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을 누른다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en-US" altLang="ko-KR" dirty="0" smtClean="0"/>
              <a:t>. JDK</a:t>
            </a:r>
            <a:r>
              <a:rPr lang="ko-KR" altLang="en-US" dirty="0" smtClean="0"/>
              <a:t>파일경로를 설정하고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를 누른다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664670" y="3933056"/>
            <a:ext cx="560311" cy="1578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59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cxnSp>
        <p:nvCxnSpPr>
          <p:cNvPr id="7" name="꺾인 연결선 6"/>
          <p:cNvCxnSpPr>
            <a:stCxn id="5" idx="3"/>
            <a:endCxn id="6" idx="1"/>
          </p:cNvCxnSpPr>
          <p:nvPr/>
        </p:nvCxnSpPr>
        <p:spPr>
          <a:xfrm flipV="1">
            <a:off x="4136878" y="2745684"/>
            <a:ext cx="693438" cy="76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67544" y="1211987"/>
            <a:ext cx="89289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9" y="1276264"/>
            <a:ext cx="3783294" cy="29540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3097" y="2996952"/>
            <a:ext cx="3426815" cy="2541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4904000"/>
            <a:ext cx="912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9.Tomcat </a:t>
            </a:r>
            <a:r>
              <a:rPr lang="ko-KR" altLang="en-US" dirty="0" smtClean="0"/>
              <a:t>파일경로를 어디에 설치 할지 설정 후 </a:t>
            </a:r>
            <a:r>
              <a:rPr lang="en-US" altLang="ko-KR" dirty="0" smtClean="0"/>
              <a:t>install</a:t>
            </a:r>
            <a:r>
              <a:rPr lang="ko-KR" altLang="en-US" dirty="0" smtClean="0"/>
              <a:t>을 누른다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설치가 되면 작업표시줄에 우 측과 같은 화면이 나타난다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641473" y="3909758"/>
            <a:ext cx="560311" cy="1736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942739" y="1838482"/>
            <a:ext cx="3951617" cy="1814404"/>
            <a:chOff x="4942739" y="1838482"/>
            <a:chExt cx="3951617" cy="181440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739" y="1838482"/>
              <a:ext cx="3951617" cy="181440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726255" y="2439648"/>
              <a:ext cx="677976" cy="190977"/>
            </a:xfrm>
            <a:prstGeom prst="rect">
              <a:avLst/>
            </a:prstGeom>
            <a:noFill/>
            <a:ln w="50800" cmpd="sng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129396" y="3220596"/>
              <a:ext cx="420970" cy="372161"/>
            </a:xfrm>
            <a:prstGeom prst="rect">
              <a:avLst/>
            </a:prstGeom>
            <a:noFill/>
            <a:ln w="50800" cmpd="sng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2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43" y="1211987"/>
            <a:ext cx="2577809" cy="3067394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5" idx="3"/>
            <a:endCxn id="6" idx="1"/>
          </p:cNvCxnSpPr>
          <p:nvPr/>
        </p:nvCxnSpPr>
        <p:spPr>
          <a:xfrm flipV="1">
            <a:off x="3978914" y="2745684"/>
            <a:ext cx="1650729" cy="761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8" y="1983171"/>
            <a:ext cx="3773836" cy="15402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68532" y="2933423"/>
            <a:ext cx="1321185" cy="980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97072" y="2685233"/>
            <a:ext cx="677976" cy="107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4904000"/>
            <a:ext cx="912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</a:t>
            </a:r>
            <a:r>
              <a:rPr lang="ko-KR" altLang="en-US" dirty="0" smtClean="0"/>
              <a:t>초록색 상자를 누른다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Tomcat </a:t>
            </a:r>
            <a:r>
              <a:rPr lang="ko-KR" altLang="en-US" dirty="0" smtClean="0"/>
              <a:t>서버를 누른 후</a:t>
            </a:r>
            <a:r>
              <a:rPr lang="ko-KR" altLang="en-US" dirty="0"/>
              <a:t> </a:t>
            </a:r>
            <a:r>
              <a:rPr lang="en-US" altLang="ko-KR" dirty="0" smtClean="0"/>
              <a:t>finish 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163762" y="4042718"/>
            <a:ext cx="463067" cy="1434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1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43" y="1513898"/>
            <a:ext cx="2577809" cy="2463571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5" idx="3"/>
            <a:endCxn id="6" idx="1"/>
          </p:cNvCxnSpPr>
          <p:nvPr/>
        </p:nvCxnSpPr>
        <p:spPr>
          <a:xfrm flipV="1">
            <a:off x="3978914" y="2745684"/>
            <a:ext cx="1650729" cy="761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8" y="2197764"/>
            <a:ext cx="3773836" cy="111107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68532" y="2765688"/>
            <a:ext cx="1321185" cy="980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97072" y="3249190"/>
            <a:ext cx="677976" cy="107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4904000"/>
            <a:ext cx="912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설정이 끝나면 왼쪽과 같은 화면이 나타난다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Tomcat</a:t>
            </a:r>
            <a:r>
              <a:rPr lang="ko-KR" altLang="en-US" dirty="0" smtClean="0"/>
              <a:t>이 연동이 되었는지 확인 하기 위해 프로젝트를 생성한다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660232" y="3751472"/>
            <a:ext cx="463067" cy="1434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목 차</a:t>
            </a:r>
            <a:endParaRPr lang="ko-KR" altLang="en-US" sz="28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251520" y="835224"/>
            <a:ext cx="6400800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인식 파트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	</a:t>
            </a:r>
            <a:r>
              <a:rPr lang="ko-KR" altLang="en-US" sz="2000" dirty="0" smtClean="0"/>
              <a:t>카메라 모듈 매뉴얼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제어 파트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경보 제어 모듈 매뉴얼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웹 서버 전송 매뉴얼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경보 결과 송신 매뉴얼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데이터베이스 매뉴얼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정보 파트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웹 브라우저 매뉴얼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28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54" y="1348179"/>
            <a:ext cx="4151587" cy="3016925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5" idx="3"/>
            <a:endCxn id="6" idx="1"/>
          </p:cNvCxnSpPr>
          <p:nvPr/>
        </p:nvCxnSpPr>
        <p:spPr>
          <a:xfrm flipV="1">
            <a:off x="3036685" y="2856642"/>
            <a:ext cx="1806069" cy="59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10" y="1359985"/>
            <a:ext cx="2200175" cy="300511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77982" y="1838262"/>
            <a:ext cx="1598634" cy="980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43960" y="2817142"/>
            <a:ext cx="463067" cy="107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4904000"/>
            <a:ext cx="912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초록색 상자에 프로젝트 이름을 설정한다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생성 후 </a:t>
            </a:r>
            <a:r>
              <a:rPr lang="en-US" altLang="ko-KR" dirty="0" err="1" smtClean="0"/>
              <a:t>WebContent</a:t>
            </a:r>
            <a:r>
              <a:rPr lang="ko-KR" altLang="en-US" dirty="0" smtClean="0"/>
              <a:t>를 눌러서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파일</a:t>
            </a:r>
            <a:r>
              <a:rPr lang="ko-KR" altLang="en-US" dirty="0"/>
              <a:t> </a:t>
            </a:r>
            <a:r>
              <a:rPr lang="ko-KR" altLang="en-US" dirty="0" smtClean="0"/>
              <a:t>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758122" y="4111298"/>
            <a:ext cx="463067" cy="1434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76" y="1348179"/>
            <a:ext cx="2447943" cy="3016925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5" idx="3"/>
            <a:endCxn id="6" idx="1"/>
          </p:cNvCxnSpPr>
          <p:nvPr/>
        </p:nvCxnSpPr>
        <p:spPr>
          <a:xfrm flipV="1">
            <a:off x="3814979" y="2856642"/>
            <a:ext cx="1879597" cy="59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67544" y="1211987"/>
            <a:ext cx="89289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5" y="1459511"/>
            <a:ext cx="3543404" cy="280606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1685" y="3619030"/>
            <a:ext cx="2340560" cy="980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4904000"/>
            <a:ext cx="9126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7.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파일에 마우스 오른쪽 버튼으로 누른 후 </a:t>
            </a:r>
            <a:r>
              <a:rPr lang="en-US" altLang="ko-KR" dirty="0" smtClean="0"/>
              <a:t>Run on Server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누른다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</a:t>
            </a:r>
            <a:r>
              <a:rPr lang="ko-KR" altLang="en-US" dirty="0"/>
              <a:t>측</a:t>
            </a:r>
            <a:r>
              <a:rPr lang="ko-KR" altLang="en-US" dirty="0" smtClean="0"/>
              <a:t>과 같은 화면이 나타나고 </a:t>
            </a:r>
            <a:r>
              <a:rPr lang="en-US" altLang="ko-KR" dirty="0" smtClean="0"/>
              <a:t>finish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218705" y="4149612"/>
            <a:ext cx="420970" cy="1434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87" y="1484784"/>
            <a:ext cx="4019368" cy="33659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6049" y="5661248"/>
            <a:ext cx="8698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 smtClean="0"/>
              <a:t>서버를 통해 위와 같은 화면이 나타난다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28600" indent="-228600">
              <a:buAutoNum type="arabicPeriod"/>
            </a:pPr>
            <a:endParaRPr lang="ko-KR" altLang="en-US" sz="10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80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-Tomcat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cxnSp>
        <p:nvCxnSpPr>
          <p:cNvPr id="3" name="꺾인 연결선 2"/>
          <p:cNvCxnSpPr>
            <a:stCxn id="16" idx="0"/>
            <a:endCxn id="14" idx="2"/>
          </p:cNvCxnSpPr>
          <p:nvPr/>
        </p:nvCxnSpPr>
        <p:spPr>
          <a:xfrm rot="16200000" flipV="1">
            <a:off x="3956737" y="5142454"/>
            <a:ext cx="810528" cy="22705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56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9" y="2160326"/>
            <a:ext cx="4839161" cy="25977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95" y="1988839"/>
            <a:ext cx="3221767" cy="29436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고급 시스템 설정을 누른다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smtClean="0"/>
              <a:t>환경 변수를 누른다</a:t>
            </a:r>
            <a:endParaRPr lang="ko-KR" altLang="en-US" dirty="0"/>
          </a:p>
        </p:txBody>
      </p:sp>
      <p:cxnSp>
        <p:nvCxnSpPr>
          <p:cNvPr id="16" name="꺾인 연결선 15"/>
          <p:cNvCxnSpPr>
            <a:stCxn id="7" idx="3"/>
            <a:endCxn id="8" idx="1"/>
          </p:cNvCxnSpPr>
          <p:nvPr/>
        </p:nvCxnSpPr>
        <p:spPr>
          <a:xfrm>
            <a:off x="4965210" y="3459197"/>
            <a:ext cx="287085" cy="14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-Maven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08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56203"/>
            <a:ext cx="3672408" cy="32496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81" y="1547467"/>
            <a:ext cx="3666454" cy="32496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31254" y="2219271"/>
            <a:ext cx="50943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5620969" y="2882245"/>
            <a:ext cx="2983479" cy="5357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6049" y="4869160"/>
            <a:ext cx="8698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새로 만들기를 누른다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en-US" dirty="0"/>
              <a:t>초록 </a:t>
            </a:r>
            <a:r>
              <a:rPr lang="ko-KR" altLang="en-US" dirty="0" err="1"/>
              <a:t>네모칸과</a:t>
            </a:r>
            <a:r>
              <a:rPr lang="ko-KR" altLang="en-US" dirty="0"/>
              <a:t> 같이 변수이름을 적고 변수 값에는 </a:t>
            </a:r>
            <a:r>
              <a:rPr lang="ko-KR" altLang="en-US" dirty="0" err="1"/>
              <a:t>메이븐</a:t>
            </a:r>
            <a:r>
              <a:rPr lang="ko-KR" altLang="en-US" dirty="0"/>
              <a:t> 설치 주소를 적는다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ctr"/>
            <a:r>
              <a:rPr lang="ko-KR" altLang="en-US" dirty="0"/>
              <a:t>변수이름 </a:t>
            </a:r>
            <a:r>
              <a:rPr lang="en-US" altLang="ko-KR" dirty="0"/>
              <a:t>: MAVEN_HOME</a:t>
            </a:r>
            <a:r>
              <a:rPr lang="ko-KR" altLang="en-US" dirty="0"/>
              <a:t>  </a:t>
            </a:r>
            <a:endParaRPr lang="en-US" altLang="ko-KR" dirty="0"/>
          </a:p>
          <a:p>
            <a:pPr algn="ctr"/>
            <a:r>
              <a:rPr lang="ko-KR" altLang="en-US" dirty="0" err="1"/>
              <a:t>변수값</a:t>
            </a:r>
            <a:r>
              <a:rPr lang="ko-KR" altLang="en-US" dirty="0"/>
              <a:t> </a:t>
            </a:r>
            <a:r>
              <a:rPr lang="en-US" altLang="ko-KR" dirty="0"/>
              <a:t>: </a:t>
            </a:r>
            <a:r>
              <a:rPr lang="ko-KR" altLang="en-US" dirty="0" err="1"/>
              <a:t>메이븐</a:t>
            </a:r>
            <a:r>
              <a:rPr lang="ko-KR" altLang="en-US" dirty="0"/>
              <a:t> 설치 주소</a:t>
            </a:r>
          </a:p>
        </p:txBody>
      </p:sp>
      <p:cxnSp>
        <p:nvCxnSpPr>
          <p:cNvPr id="16" name="꺾인 연결선 15"/>
          <p:cNvCxnSpPr>
            <a:stCxn id="6" idx="3"/>
            <a:endCxn id="12" idx="1"/>
          </p:cNvCxnSpPr>
          <p:nvPr/>
        </p:nvCxnSpPr>
        <p:spPr>
          <a:xfrm>
            <a:off x="4211960" y="3081046"/>
            <a:ext cx="743121" cy="912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-Maven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2507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9" y="1403984"/>
            <a:ext cx="3177533" cy="28891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552" y="1700808"/>
            <a:ext cx="4692318" cy="24763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03648" y="2834575"/>
            <a:ext cx="671077" cy="1623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-Maven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4904000"/>
            <a:ext cx="9126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시스템 변수에서 </a:t>
            </a:r>
            <a:r>
              <a:rPr lang="en-US" altLang="ko-KR" dirty="0"/>
              <a:t>Path</a:t>
            </a:r>
            <a:r>
              <a:rPr lang="ko-KR" altLang="en-US" dirty="0"/>
              <a:t>를 찾아 편집을 누르고</a:t>
            </a:r>
            <a:r>
              <a:rPr lang="en-US" altLang="ko-KR" dirty="0"/>
              <a:t> </a:t>
            </a:r>
            <a:r>
              <a:rPr lang="en-US" altLang="ko-KR" dirty="0" smtClean="0"/>
              <a:t>%</a:t>
            </a:r>
            <a:r>
              <a:rPr lang="en-US" altLang="ko-KR" dirty="0" err="1"/>
              <a:t>MAVEN_HOME%bin</a:t>
            </a:r>
            <a:r>
              <a:rPr lang="ko-KR" altLang="en-US" dirty="0"/>
              <a:t>을 추가시킨다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변수 설정이 끝났으면 확인을 누르고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창을 </a:t>
            </a:r>
            <a:r>
              <a:rPr lang="ko-KR" altLang="en-US" dirty="0" smtClean="0"/>
              <a:t>켜서 </a:t>
            </a:r>
            <a:r>
              <a:rPr lang="en-US" altLang="ko-KR" dirty="0"/>
              <a:t>‘</a:t>
            </a:r>
            <a:r>
              <a:rPr lang="en-US" altLang="ko-KR" dirty="0" err="1"/>
              <a:t>mvn</a:t>
            </a:r>
            <a:r>
              <a:rPr lang="en-US" altLang="ko-KR" dirty="0"/>
              <a:t> -version' </a:t>
            </a:r>
            <a:r>
              <a:rPr lang="ko-KR" altLang="en-US" dirty="0"/>
              <a:t>명령어를 실행해 설치 및 환경변수 설정이 되었는지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꺾인 연결선 11"/>
          <p:cNvCxnSpPr>
            <a:stCxn id="2" idx="3"/>
            <a:endCxn id="3" idx="1"/>
          </p:cNvCxnSpPr>
          <p:nvPr/>
        </p:nvCxnSpPr>
        <p:spPr>
          <a:xfrm>
            <a:off x="3419872" y="2848540"/>
            <a:ext cx="810680" cy="9045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12776"/>
            <a:ext cx="4464496" cy="274082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-Maven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4904000"/>
            <a:ext cx="91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환경변수 설정 후 프로젝트를 생성하면 이와 같은 화면이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568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-Python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340768"/>
            <a:ext cx="7848872" cy="86409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https://www.python.org/downloads/</a:t>
            </a:r>
            <a:r>
              <a:rPr lang="en-US" altLang="ko-KR" sz="2000" dirty="0" smtClean="0"/>
              <a:t>		</a:t>
            </a:r>
            <a:br>
              <a:rPr lang="en-US" altLang="ko-KR" sz="2000" dirty="0" smtClean="0"/>
            </a:br>
            <a:r>
              <a:rPr lang="ko-KR" altLang="en-US" sz="2000" dirty="0" smtClean="0"/>
              <a:t>해당 사이트에 접속</a:t>
            </a:r>
            <a:endParaRPr lang="en-US" altLang="ko-KR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12" y="2431420"/>
            <a:ext cx="4124325" cy="208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9" idx="0"/>
            <a:endCxn id="15" idx="2"/>
          </p:cNvCxnSpPr>
          <p:nvPr/>
        </p:nvCxnSpPr>
        <p:spPr>
          <a:xfrm rot="5400000" flipH="1" flipV="1">
            <a:off x="2655537" y="4583037"/>
            <a:ext cx="927116" cy="812869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7298" y="5453029"/>
            <a:ext cx="415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1. Download </a:t>
            </a:r>
            <a:r>
              <a:rPr lang="ko-KR" altLang="en-US" dirty="0" smtClean="0"/>
              <a:t>클릭 후 압축 해제한다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983116" y="4032890"/>
            <a:ext cx="1084828" cy="49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755" y="3212976"/>
            <a:ext cx="1405226" cy="1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24" idx="0"/>
            <a:endCxn id="1027" idx="2"/>
          </p:cNvCxnSpPr>
          <p:nvPr/>
        </p:nvCxnSpPr>
        <p:spPr>
          <a:xfrm rot="5400000" flipH="1" flipV="1">
            <a:off x="6072434" y="4910291"/>
            <a:ext cx="929843" cy="140025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44008" y="5445224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파일 생성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331640" y="2985723"/>
            <a:ext cx="367670" cy="907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9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-Python </a:t>
            </a:r>
            <a:r>
              <a:rPr lang="ko-KR" altLang="en-US" sz="2500" dirty="0"/>
              <a:t>설치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873" y="2180148"/>
            <a:ext cx="4187123" cy="258650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cxnSp>
        <p:nvCxnSpPr>
          <p:cNvPr id="7" name="꺾인 연결선 6"/>
          <p:cNvCxnSpPr>
            <a:stCxn id="9" idx="0"/>
            <a:endCxn id="1026" idx="2"/>
          </p:cNvCxnSpPr>
          <p:nvPr/>
        </p:nvCxnSpPr>
        <p:spPr>
          <a:xfrm rot="16200000" flipV="1">
            <a:off x="2082852" y="4967236"/>
            <a:ext cx="686377" cy="285210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234" y="5453029"/>
            <a:ext cx="501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Install New Software </a:t>
            </a:r>
            <a:r>
              <a:rPr lang="ko-KR" altLang="en-US" dirty="0" smtClean="0"/>
              <a:t>클릭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716595" y="3473400"/>
            <a:ext cx="1084828" cy="49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4" idx="0"/>
            <a:endCxn id="17" idx="2"/>
          </p:cNvCxnSpPr>
          <p:nvPr/>
        </p:nvCxnSpPr>
        <p:spPr>
          <a:xfrm rot="16200000" flipV="1">
            <a:off x="6479903" y="5071169"/>
            <a:ext cx="632853" cy="87846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32040" y="543151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Add </a:t>
            </a:r>
            <a:r>
              <a:rPr lang="ko-KR" altLang="en-US" dirty="0" smtClean="0"/>
              <a:t>클릭 후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name: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PyDev</a:t>
            </a:r>
            <a:endParaRPr lang="en-US" altLang="ko-KR" dirty="0" smtClean="0"/>
          </a:p>
          <a:p>
            <a:r>
              <a:rPr lang="en-US" altLang="ko-KR" dirty="0"/>
              <a:t>Location</a:t>
            </a:r>
            <a:r>
              <a:rPr lang="en-US" altLang="ko-KR" dirty="0" smtClean="0"/>
              <a:t>: http</a:t>
            </a:r>
            <a:r>
              <a:rPr lang="en-US" altLang="ko-KR" dirty="0"/>
              <a:t>://</a:t>
            </a:r>
            <a:r>
              <a:rPr lang="en-US" altLang="ko-KR" dirty="0" smtClean="0"/>
              <a:t>pydev.org/updates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6222" y="2243817"/>
            <a:ext cx="3312368" cy="255484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25" name="직사각형 24"/>
          <p:cNvSpPr/>
          <p:nvPr/>
        </p:nvSpPr>
        <p:spPr>
          <a:xfrm>
            <a:off x="5868143" y="3068960"/>
            <a:ext cx="1728193" cy="7313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/>
              <a:t>-Python </a:t>
            </a:r>
            <a:r>
              <a:rPr lang="ko-KR" altLang="en-US" sz="2500" dirty="0"/>
              <a:t>설치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41" y="5795972"/>
            <a:ext cx="501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Python Interpreters </a:t>
            </a:r>
            <a:r>
              <a:rPr lang="ko-KR" altLang="en-US" dirty="0" smtClean="0"/>
              <a:t>설정한다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7" name="꺾인 연결선 6"/>
          <p:cNvCxnSpPr>
            <a:stCxn id="9" idx="0"/>
            <a:endCxn id="1026" idx="2"/>
          </p:cNvCxnSpPr>
          <p:nvPr/>
        </p:nvCxnSpPr>
        <p:spPr>
          <a:xfrm rot="5400000" flipH="1" flipV="1">
            <a:off x="2356660" y="5509400"/>
            <a:ext cx="494764" cy="78381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716595" y="3473400"/>
            <a:ext cx="1084828" cy="49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0" y="2529668"/>
            <a:ext cx="3527086" cy="248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24" idx="0"/>
            <a:endCxn id="1027" idx="2"/>
          </p:cNvCxnSpPr>
          <p:nvPr/>
        </p:nvCxnSpPr>
        <p:spPr>
          <a:xfrm rot="5400000" flipH="1" flipV="1">
            <a:off x="6613776" y="5363417"/>
            <a:ext cx="792088" cy="91606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40682" y="5805264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6. </a:t>
            </a:r>
            <a:r>
              <a:rPr lang="ko-KR" altLang="en-US" dirty="0" smtClean="0"/>
              <a:t>프로젝트 생성 확인한다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10410" y="1886805"/>
            <a:ext cx="4865646" cy="3414403"/>
            <a:chOff x="210410" y="1891380"/>
            <a:chExt cx="4865646" cy="341440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0410" y="1891380"/>
              <a:ext cx="4865646" cy="3414403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</p:pic>
        <p:sp>
          <p:nvSpPr>
            <p:cNvPr id="16" name="직사각형 15"/>
            <p:cNvSpPr/>
            <p:nvPr/>
          </p:nvSpPr>
          <p:spPr>
            <a:xfrm>
              <a:off x="323529" y="3232927"/>
              <a:ext cx="504056" cy="12406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1560" y="3947371"/>
              <a:ext cx="504056" cy="12406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83968" y="2571254"/>
              <a:ext cx="648072" cy="14401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899540" y="4984026"/>
            <a:ext cx="504056" cy="1240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4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</a:t>
            </a:r>
            <a:r>
              <a:rPr lang="ko-KR" altLang="en-US" sz="2500" dirty="0" err="1" smtClean="0"/>
              <a:t>라즈베리파이</a:t>
            </a:r>
            <a:r>
              <a:rPr lang="en-US" altLang="ko-KR" sz="2500" dirty="0" smtClean="0"/>
              <a:t>3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340768"/>
            <a:ext cx="7848872" cy="864096"/>
          </a:xfrm>
        </p:spPr>
        <p:txBody>
          <a:bodyPr>
            <a:noAutofit/>
          </a:bodyPr>
          <a:lstStyle/>
          <a:p>
            <a:r>
              <a:rPr lang="en-US" altLang="ko-KR" sz="2000" dirty="0">
                <a:hlinkClick r:id="rId2"/>
              </a:rPr>
              <a:t>https://www.raspberrypi.org/downloads/raspbian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	</a:t>
            </a:r>
            <a:r>
              <a:rPr lang="ko-KR" altLang="en-US" sz="2000" dirty="0" smtClean="0"/>
              <a:t>해당 사이트에 접속</a:t>
            </a:r>
            <a:endParaRPr lang="en-US" altLang="ko-KR" sz="2000" dirty="0" smtClean="0"/>
          </a:p>
        </p:txBody>
      </p:sp>
      <p:pic>
        <p:nvPicPr>
          <p:cNvPr id="1026" name="Picture 2" descr="C:\Users\u\Desktop\해야할거\스위치\고니\라즈비안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2" y="2420888"/>
            <a:ext cx="41243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9" idx="0"/>
            <a:endCxn id="15" idx="2"/>
          </p:cNvCxnSpPr>
          <p:nvPr/>
        </p:nvCxnSpPr>
        <p:spPr>
          <a:xfrm rot="5400000" flipH="1" flipV="1">
            <a:off x="2241491" y="4168991"/>
            <a:ext cx="927116" cy="1640961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234" y="5453029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Download ZIP</a:t>
            </a:r>
            <a:r>
              <a:rPr lang="ko-KR" altLang="en-US" dirty="0" smtClean="0"/>
              <a:t>클릭 후 압축해제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983116" y="4032890"/>
            <a:ext cx="1084828" cy="49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u\Desktop\해야할거\스위치\고니\이미지파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212976"/>
            <a:ext cx="1766480" cy="1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24" idx="0"/>
            <a:endCxn id="1027" idx="2"/>
          </p:cNvCxnSpPr>
          <p:nvPr/>
        </p:nvCxnSpPr>
        <p:spPr>
          <a:xfrm rot="5400000" flipH="1" flipV="1">
            <a:off x="6072434" y="4910291"/>
            <a:ext cx="929843" cy="140025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44008" y="5445224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이미지 파일 생성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4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/>
              <a:t>-Python </a:t>
            </a:r>
            <a:r>
              <a:rPr lang="ko-KR" altLang="en-US" sz="2500" dirty="0"/>
              <a:t>설치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41" y="5795972"/>
            <a:ext cx="501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7. Python project </a:t>
            </a:r>
            <a:r>
              <a:rPr lang="ko-KR" altLang="en-US" dirty="0" smtClean="0"/>
              <a:t>생성한다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7" name="꺾인 연결선 6"/>
          <p:cNvCxnSpPr>
            <a:stCxn id="9" idx="0"/>
            <a:endCxn id="1026" idx="2"/>
          </p:cNvCxnSpPr>
          <p:nvPr/>
        </p:nvCxnSpPr>
        <p:spPr>
          <a:xfrm rot="5400000" flipH="1" flipV="1">
            <a:off x="2401065" y="5464995"/>
            <a:ext cx="494765" cy="167191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716595" y="3473400"/>
            <a:ext cx="1084828" cy="49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0" y="2529668"/>
            <a:ext cx="3527086" cy="248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24" idx="0"/>
            <a:endCxn id="1027" idx="2"/>
          </p:cNvCxnSpPr>
          <p:nvPr/>
        </p:nvCxnSpPr>
        <p:spPr>
          <a:xfrm rot="5400000" flipH="1" flipV="1">
            <a:off x="6613776" y="5363417"/>
            <a:ext cx="792088" cy="91606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40682" y="5805264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8. </a:t>
            </a:r>
            <a:r>
              <a:rPr lang="ko-KR" altLang="en-US" dirty="0" smtClean="0"/>
              <a:t>프로젝트 생성한다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83562" y="1886804"/>
            <a:ext cx="3496962" cy="3414403"/>
            <a:chOff x="894752" y="1891380"/>
            <a:chExt cx="3496962" cy="341440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4752" y="1891380"/>
              <a:ext cx="3496962" cy="3414403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</p:pic>
        <p:sp>
          <p:nvSpPr>
            <p:cNvPr id="18" name="직사각형 17"/>
            <p:cNvSpPr/>
            <p:nvPr/>
          </p:nvSpPr>
          <p:spPr>
            <a:xfrm>
              <a:off x="2357871" y="4860229"/>
              <a:ext cx="579817" cy="14401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502641" y="3678936"/>
            <a:ext cx="644898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0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348880"/>
            <a:ext cx="4464496" cy="20117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-Python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107504" y="5475580"/>
            <a:ext cx="91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9. </a:t>
            </a:r>
            <a:r>
              <a:rPr lang="ko-KR" altLang="en-US" dirty="0" smtClean="0"/>
              <a:t>프로젝트를 </a:t>
            </a:r>
            <a:r>
              <a:rPr lang="ko-KR" altLang="en-US" dirty="0"/>
              <a:t>생성하면 이와 같은 </a:t>
            </a:r>
            <a:r>
              <a:rPr lang="ko-KR" altLang="en-US" dirty="0" smtClean="0"/>
              <a:t>목록이 생성된다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5" name="꺾인 연결선 4"/>
          <p:cNvCxnSpPr>
            <a:stCxn id="11" idx="0"/>
            <a:endCxn id="17" idx="2"/>
          </p:cNvCxnSpPr>
          <p:nvPr/>
        </p:nvCxnSpPr>
        <p:spPr>
          <a:xfrm rot="16200000" flipV="1">
            <a:off x="3811881" y="4616721"/>
            <a:ext cx="1114922" cy="60279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21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126049" y="4869160"/>
            <a:ext cx="869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hlinkClick r:id="rId2"/>
              </a:rPr>
              <a:t>https://downloads.mariadb.org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들어가</a:t>
            </a:r>
            <a:r>
              <a:rPr lang="ko-KR" altLang="en-US" dirty="0"/>
              <a:t> </a:t>
            </a:r>
            <a:r>
              <a:rPr lang="en-US" altLang="ko-KR" dirty="0" err="1" smtClean="0"/>
              <a:t>MariaDB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최신버전을 누른다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smtClean="0"/>
              <a:t>최신버전을 클릭 후 우측과 같은 화면이 나오면 운영체제에 맞는 </a:t>
            </a:r>
            <a:endParaRPr lang="en-US" altLang="ko-KR" dirty="0" smtClean="0"/>
          </a:p>
          <a:p>
            <a:r>
              <a:rPr lang="en-US" altLang="ko-KR" dirty="0" smtClean="0"/>
              <a:t>   .</a:t>
            </a:r>
            <a:r>
              <a:rPr lang="en-US" altLang="ko-KR" dirty="0" err="1" smtClean="0"/>
              <a:t>msi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다운로드한다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4886" y="1700808"/>
            <a:ext cx="7933538" cy="2597742"/>
            <a:chOff x="701612" y="2160326"/>
            <a:chExt cx="7933538" cy="259774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12" y="2160326"/>
              <a:ext cx="3688035" cy="259774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1206" y="2160326"/>
              <a:ext cx="3543944" cy="2597742"/>
            </a:xfrm>
            <a:prstGeom prst="rect">
              <a:avLst/>
            </a:prstGeom>
          </p:spPr>
        </p:pic>
        <p:cxnSp>
          <p:nvCxnSpPr>
            <p:cNvPr id="10" name="꺾인 연결선 9"/>
            <p:cNvCxnSpPr>
              <a:stCxn id="7" idx="3"/>
              <a:endCxn id="8" idx="1"/>
            </p:cNvCxnSpPr>
            <p:nvPr/>
          </p:nvCxnSpPr>
          <p:spPr>
            <a:xfrm>
              <a:off x="4389647" y="3459197"/>
              <a:ext cx="701559" cy="127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2580963" y="3299075"/>
              <a:ext cx="893204" cy="13419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991402" y="3068960"/>
              <a:ext cx="1740600" cy="13419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384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126049" y="4869160"/>
            <a:ext cx="8698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좌측과 같은 화면이 나오면 다 무시하고 우측 상단에 있는 </a:t>
            </a:r>
            <a:r>
              <a:rPr lang="en-US" altLang="ko-KR" dirty="0" smtClean="0"/>
              <a:t>download</a:t>
            </a:r>
            <a:r>
              <a:rPr lang="ko-KR" altLang="en-US" dirty="0" smtClean="0"/>
              <a:t>를 누른다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다운로드에 해당 파일이 다운받아져 있다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10" name="꺾인 연결선 9"/>
          <p:cNvCxnSpPr>
            <a:stCxn id="7" idx="3"/>
            <a:endCxn id="8" idx="1"/>
          </p:cNvCxnSpPr>
          <p:nvPr/>
        </p:nvCxnSpPr>
        <p:spPr>
          <a:xfrm>
            <a:off x="4187154" y="3110461"/>
            <a:ext cx="70155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499119" y="1988840"/>
            <a:ext cx="7961313" cy="2243241"/>
            <a:chOff x="611560" y="2204864"/>
            <a:chExt cx="7961313" cy="22432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437315"/>
              <a:ext cx="3688035" cy="17783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154" y="2204864"/>
              <a:ext cx="3543944" cy="2243241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870175" y="3135222"/>
              <a:ext cx="313062" cy="19647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769619" y="3879972"/>
              <a:ext cx="2803254" cy="13419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0757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좌측과 같은 화면이 나타나면 </a:t>
            </a:r>
            <a:r>
              <a:rPr lang="en-US" altLang="ko-KR" dirty="0" smtClean="0"/>
              <a:t>next </a:t>
            </a:r>
            <a:r>
              <a:rPr lang="ko-KR" altLang="en-US" dirty="0" smtClean="0"/>
              <a:t>버튼을 누른다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우측과 같은 화면이 나타나면 동의를 표시하</a:t>
            </a:r>
            <a:r>
              <a:rPr lang="ko-KR" altLang="en-US" dirty="0"/>
              <a:t>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 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 </a:t>
            </a:r>
          </a:p>
        </p:txBody>
      </p:sp>
      <p:cxnSp>
        <p:nvCxnSpPr>
          <p:cNvPr id="10" name="꺾인 연결선 9"/>
          <p:cNvCxnSpPr>
            <a:stCxn id="7" idx="3"/>
            <a:endCxn id="8" idx="1"/>
          </p:cNvCxnSpPr>
          <p:nvPr/>
        </p:nvCxnSpPr>
        <p:spPr>
          <a:xfrm>
            <a:off x="4041463" y="2999679"/>
            <a:ext cx="987272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83568" y="1700808"/>
            <a:ext cx="7647824" cy="2597742"/>
            <a:chOff x="866682" y="2160326"/>
            <a:chExt cx="7647824" cy="259774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82" y="2160326"/>
              <a:ext cx="3357895" cy="259774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849" y="2160326"/>
              <a:ext cx="3302657" cy="259774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281882" y="4486260"/>
              <a:ext cx="504190" cy="13419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279672" y="4175368"/>
              <a:ext cx="1740600" cy="13419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815233" y="4048497"/>
            <a:ext cx="504190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75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126049" y="4869160"/>
            <a:ext cx="869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좌측과 같은 화면이 나오면 바로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우측과 같은 화면이 나오면 비밀번호를 설정하고 한글설정을 하기 위해 빨간색 상자를 체크한 후 </a:t>
            </a:r>
            <a:r>
              <a:rPr lang="en-US" altLang="ko-KR" dirty="0" smtClean="0"/>
              <a:t>next 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770522" y="1556792"/>
            <a:ext cx="7617902" cy="2597742"/>
            <a:chOff x="887565" y="2127402"/>
            <a:chExt cx="7617902" cy="259774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65" y="2127402"/>
              <a:ext cx="3316129" cy="259774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888" y="2127402"/>
              <a:ext cx="3284579" cy="2597742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070167" y="4459972"/>
              <a:ext cx="504190" cy="13419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87000" y="3040422"/>
              <a:ext cx="1740600" cy="34807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20072" y="4234987"/>
              <a:ext cx="1740600" cy="147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92542" y="4474110"/>
              <a:ext cx="504190" cy="16237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화살표 연결선 2"/>
            <p:cNvCxnSpPr>
              <a:stCxn id="7" idx="3"/>
              <a:endCxn id="8" idx="1"/>
            </p:cNvCxnSpPr>
            <p:nvPr/>
          </p:nvCxnSpPr>
          <p:spPr>
            <a:xfrm>
              <a:off x="4203694" y="3426273"/>
              <a:ext cx="101719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9164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73548"/>
            <a:ext cx="3271230" cy="25977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69" y="2060848"/>
            <a:ext cx="3340894" cy="25977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포트번호 확인하고 </a:t>
            </a:r>
            <a:r>
              <a:rPr lang="en-US" altLang="ko-KR" dirty="0" smtClean="0"/>
              <a:t>next 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우측과 같은 화면이 나타나면 </a:t>
            </a:r>
            <a:r>
              <a:rPr lang="en-US" altLang="ko-KR" dirty="0" smtClean="0"/>
              <a:t>next</a:t>
            </a:r>
            <a:r>
              <a:rPr lang="ko-KR" altLang="en-US" dirty="0"/>
              <a:t> 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27784" y="4374925"/>
            <a:ext cx="458355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48264" y="4408537"/>
            <a:ext cx="458355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3568" y="3481958"/>
            <a:ext cx="1080780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7" idx="3"/>
            <a:endCxn id="8" idx="1"/>
          </p:cNvCxnSpPr>
          <p:nvPr/>
        </p:nvCxnSpPr>
        <p:spPr>
          <a:xfrm flipV="1">
            <a:off x="3810782" y="3359719"/>
            <a:ext cx="1011487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925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9" y="2203657"/>
            <a:ext cx="3271230" cy="25364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82" y="2203656"/>
            <a:ext cx="4205566" cy="25364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Install </a:t>
            </a:r>
            <a:r>
              <a:rPr lang="ko-KR" altLang="en-US" dirty="0" smtClean="0"/>
              <a:t>버튼을 누르면 설치가 완료된다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smtClean="0"/>
              <a:t>12. </a:t>
            </a:r>
            <a:r>
              <a:rPr lang="ko-KR" altLang="en-US" dirty="0" smtClean="0"/>
              <a:t>설치가 완료되었는지 확인하기 위해 초록색 상자를 누른다 </a:t>
            </a:r>
            <a:r>
              <a:rPr lang="en-US" altLang="ko-KR" dirty="0" smtClean="0"/>
              <a:t>.</a:t>
            </a:r>
          </a:p>
        </p:txBody>
      </p:sp>
      <p:cxnSp>
        <p:nvCxnSpPr>
          <p:cNvPr id="10" name="꺾인 연결선 9"/>
          <p:cNvCxnSpPr>
            <a:stCxn id="7" idx="3"/>
            <a:endCxn id="8" idx="1"/>
          </p:cNvCxnSpPr>
          <p:nvPr/>
        </p:nvCxnSpPr>
        <p:spPr>
          <a:xfrm flipV="1">
            <a:off x="3727779" y="3471897"/>
            <a:ext cx="67110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783147" y="4471020"/>
            <a:ext cx="671078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069643" y="2718741"/>
            <a:ext cx="1080780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540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14994"/>
            <a:ext cx="4464496" cy="23363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4" y="4904000"/>
            <a:ext cx="91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13. </a:t>
            </a:r>
            <a:r>
              <a:rPr lang="ko-KR" altLang="en-US" dirty="0" smtClean="0"/>
              <a:t>위와 같은 화면이 나타난다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678927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연결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14" y="2390957"/>
            <a:ext cx="3271230" cy="21618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731" y="2628074"/>
            <a:ext cx="3340894" cy="1662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49" y="4869160"/>
            <a:ext cx="869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>
                <a:hlinkClick r:id="rId4"/>
              </a:rPr>
              <a:t>https://downloads.mariadb.org/connector-java</a:t>
            </a:r>
            <a:r>
              <a:rPr lang="en-US" altLang="ko-KR" dirty="0" smtClean="0">
                <a:hlinkClick r:id="rId4"/>
              </a:rPr>
              <a:t>/</a:t>
            </a:r>
            <a:r>
              <a:rPr lang="ko-KR" altLang="en-US" dirty="0" smtClean="0"/>
              <a:t>에 들어가서 해당 운영체제에 맞는 파일을 누른다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우측과 같은 화면이 나타나면 </a:t>
            </a:r>
            <a:r>
              <a:rPr lang="en-US" altLang="ko-KR" dirty="0" err="1">
                <a:hlinkClick r:id="rId5"/>
              </a:rPr>
              <a:t>MariaDB</a:t>
            </a:r>
            <a:r>
              <a:rPr lang="en-US" altLang="ko-KR" dirty="0">
                <a:hlinkClick r:id="rId5"/>
              </a:rPr>
              <a:t> Connector/J .jar files</a:t>
            </a:r>
            <a:r>
              <a:rPr lang="ko-KR" altLang="en-US" dirty="0" smtClean="0"/>
              <a:t>을 누른다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10" name="꺾인 연결선 9"/>
          <p:cNvCxnSpPr>
            <a:stCxn id="7" idx="3"/>
            <a:endCxn id="8" idx="1"/>
          </p:cNvCxnSpPr>
          <p:nvPr/>
        </p:nvCxnSpPr>
        <p:spPr>
          <a:xfrm flipV="1">
            <a:off x="4181244" y="3459197"/>
            <a:ext cx="1011487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090604" y="3454061"/>
            <a:ext cx="1582370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82397" y="3806480"/>
            <a:ext cx="738186" cy="1341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2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</a:t>
            </a:r>
            <a:r>
              <a:rPr lang="ko-KR" altLang="en-US" sz="2500" dirty="0" err="1" smtClean="0"/>
              <a:t>라즈베리파이</a:t>
            </a:r>
            <a:r>
              <a:rPr lang="en-US" altLang="ko-KR" sz="2500" dirty="0" smtClean="0"/>
              <a:t>3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340768"/>
            <a:ext cx="9001000" cy="86409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https://www.sdcard.org/downloads/formatter_4/eula_windows/index.html</a:t>
            </a:r>
            <a:r>
              <a:rPr lang="en-US" altLang="ko-KR" sz="2000" dirty="0" smtClean="0"/>
              <a:t>		</a:t>
            </a:r>
            <a:r>
              <a:rPr lang="ko-KR" altLang="en-US" sz="2000" dirty="0" smtClean="0"/>
              <a:t>해당 사이트에 접속</a:t>
            </a:r>
            <a:endParaRPr lang="en-US" altLang="ko-KR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12" y="2866882"/>
            <a:ext cx="4124325" cy="12130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cxnSp>
        <p:nvCxnSpPr>
          <p:cNvPr id="7" name="꺾인 연결선 6"/>
          <p:cNvCxnSpPr>
            <a:stCxn id="9" idx="0"/>
            <a:endCxn id="15" idx="2"/>
          </p:cNvCxnSpPr>
          <p:nvPr/>
        </p:nvCxnSpPr>
        <p:spPr>
          <a:xfrm rot="5400000" flipH="1" flipV="1">
            <a:off x="2170524" y="4364544"/>
            <a:ext cx="1486606" cy="690364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234" y="5453029"/>
            <a:ext cx="501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화면 하단으로 스크롤 한 후 </a:t>
            </a:r>
            <a:r>
              <a:rPr lang="en-US" altLang="ko-KR" dirty="0" smtClean="0"/>
              <a:t>Accept </a:t>
            </a:r>
            <a:r>
              <a:rPr lang="ko-KR" altLang="en-US" dirty="0" smtClean="0"/>
              <a:t>클릭 설치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716595" y="3473400"/>
            <a:ext cx="1084828" cy="49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4598" y="3090841"/>
            <a:ext cx="970260" cy="12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24" idx="0"/>
            <a:endCxn id="1027" idx="2"/>
          </p:cNvCxnSpPr>
          <p:nvPr/>
        </p:nvCxnSpPr>
        <p:spPr>
          <a:xfrm rot="5400000" flipH="1" flipV="1">
            <a:off x="6495604" y="4817395"/>
            <a:ext cx="1082537" cy="145711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40682" y="5431518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Install  </a:t>
            </a:r>
            <a:r>
              <a:rPr lang="ko-KR" altLang="en-US" dirty="0" smtClean="0"/>
              <a:t>후</a:t>
            </a:r>
            <a:r>
              <a:rPr lang="en-US" altLang="ko-KR" dirty="0"/>
              <a:t> </a:t>
            </a:r>
            <a:r>
              <a:rPr lang="ko-KR" altLang="en-US" dirty="0" smtClean="0"/>
              <a:t>파일 생성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5102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연결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31" y="2173026"/>
            <a:ext cx="2767995" cy="25977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730" y="2543193"/>
            <a:ext cx="3760355" cy="20620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클라이언트 </a:t>
            </a:r>
            <a:r>
              <a:rPr lang="en-US" altLang="ko-KR" dirty="0" smtClean="0"/>
              <a:t>JAR</a:t>
            </a:r>
            <a:r>
              <a:rPr lang="ko-KR" altLang="en-US" dirty="0" smtClean="0"/>
              <a:t>파일 선택하고 설치한다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설치를 하면 원하는 곳에 파일을 옮긴다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cxnSp>
        <p:nvCxnSpPr>
          <p:cNvPr id="10" name="꺾인 연결선 9"/>
          <p:cNvCxnSpPr>
            <a:stCxn id="7" idx="3"/>
            <a:endCxn id="8" idx="1"/>
          </p:cNvCxnSpPr>
          <p:nvPr/>
        </p:nvCxnSpPr>
        <p:spPr>
          <a:xfrm>
            <a:off x="3929626" y="3471897"/>
            <a:ext cx="1263104" cy="1023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776536" y="3550156"/>
            <a:ext cx="1914668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31640" y="3364612"/>
            <a:ext cx="1080780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92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연결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36" y="2160326"/>
            <a:ext cx="4409593" cy="25977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44" y="2160326"/>
            <a:ext cx="2239868" cy="25977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49" y="4869160"/>
            <a:ext cx="869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Eclipse </a:t>
            </a:r>
            <a:r>
              <a:rPr lang="ko-KR" altLang="en-US" dirty="0" smtClean="0"/>
              <a:t>들어가서 </a:t>
            </a:r>
            <a:r>
              <a:rPr lang="en-US" altLang="ko-KR" dirty="0" smtClean="0"/>
              <a:t>Data source Explorer</a:t>
            </a:r>
            <a:r>
              <a:rPr lang="ko-KR" altLang="en-US" dirty="0" smtClean="0"/>
              <a:t>들어가서 초록색 상자를 누른다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우측과 같은 화면이 나타나면 </a:t>
            </a:r>
            <a:r>
              <a:rPr lang="en-US" altLang="ko-KR" dirty="0" smtClean="0"/>
              <a:t>JDBC Driver</a:t>
            </a:r>
            <a:r>
              <a:rPr lang="ko-KR" altLang="en-US" dirty="0" smtClean="0"/>
              <a:t>를 설정하기 위해 초록색 상자를 누른다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10" name="꺾인 연결선 9"/>
          <p:cNvCxnSpPr>
            <a:stCxn id="7" idx="3"/>
            <a:endCxn id="8" idx="1"/>
          </p:cNvCxnSpPr>
          <p:nvPr/>
        </p:nvCxnSpPr>
        <p:spPr>
          <a:xfrm>
            <a:off x="4801329" y="3459197"/>
            <a:ext cx="941915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646873" y="2636912"/>
            <a:ext cx="160650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99589" y="2430709"/>
            <a:ext cx="194386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435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연결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4" y="2173026"/>
            <a:ext cx="3092049" cy="25977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29" y="2160326"/>
            <a:ext cx="3096298" cy="25977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49" y="4869160"/>
            <a:ext cx="869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MySQL JDBC Driver </a:t>
            </a:r>
            <a:r>
              <a:rPr lang="ko-KR" altLang="en-US" dirty="0" smtClean="0"/>
              <a:t>최신버전을 선택하고 </a:t>
            </a:r>
            <a:r>
              <a:rPr lang="en-US" altLang="ko-KR" dirty="0" smtClean="0"/>
              <a:t>JAR List 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우측과 같은 화면이 나타나면 기존에 있던 </a:t>
            </a:r>
            <a:r>
              <a:rPr lang="en-US" altLang="ko-KR" dirty="0" smtClean="0"/>
              <a:t>JAR</a:t>
            </a:r>
            <a:r>
              <a:rPr lang="ko-KR" altLang="en-US" dirty="0" smtClean="0"/>
              <a:t>파일을 삭제하고 새로 설치한 </a:t>
            </a:r>
            <a:r>
              <a:rPr lang="en-US" altLang="ko-KR" dirty="0" smtClean="0"/>
              <a:t>JAR</a:t>
            </a:r>
            <a:r>
              <a:rPr lang="ko-KR" altLang="en-US" dirty="0" smtClean="0"/>
              <a:t>파일을 추가 한 후 </a:t>
            </a:r>
            <a:r>
              <a:rPr lang="en-US" altLang="ko-KR" dirty="0" smtClean="0"/>
              <a:t>Properties</a:t>
            </a:r>
            <a:r>
              <a:rPr lang="ko-KR" altLang="en-US" dirty="0" smtClean="0"/>
              <a:t>을 누른다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10" name="꺾인 연결선 9"/>
          <p:cNvCxnSpPr>
            <a:stCxn id="7" idx="3"/>
            <a:endCxn id="8" idx="1"/>
          </p:cNvCxnSpPr>
          <p:nvPr/>
        </p:nvCxnSpPr>
        <p:spPr>
          <a:xfrm flipV="1">
            <a:off x="4389647" y="3459197"/>
            <a:ext cx="70155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34747" y="2716540"/>
            <a:ext cx="313062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29056" y="2708920"/>
            <a:ext cx="378805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0351" y="3476921"/>
            <a:ext cx="2106135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9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연결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70" y="2173026"/>
            <a:ext cx="3126717" cy="25977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93" y="2160326"/>
            <a:ext cx="2232770" cy="25977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49" y="4869160"/>
            <a:ext cx="869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 Connection URL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Driver Class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에 맞게 설정하고 </a:t>
            </a:r>
            <a:r>
              <a:rPr lang="en-US" altLang="ko-KR" dirty="0" smtClean="0"/>
              <a:t> OK 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우측과 같은 화면이 나타나면 연동되어 있는지 확인하기 위해 </a:t>
            </a:r>
            <a:r>
              <a:rPr lang="en-US" altLang="ko-KR" dirty="0" smtClean="0"/>
              <a:t>Test connection</a:t>
            </a:r>
            <a:r>
              <a:rPr lang="ko-KR" altLang="en-US" dirty="0" smtClean="0"/>
              <a:t>  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버튼을 누른다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10" name="꺾인 연결선 9"/>
          <p:cNvCxnSpPr>
            <a:stCxn id="7" idx="3"/>
            <a:endCxn id="8" idx="1"/>
          </p:cNvCxnSpPr>
          <p:nvPr/>
        </p:nvCxnSpPr>
        <p:spPr>
          <a:xfrm flipV="1">
            <a:off x="4108987" y="3459197"/>
            <a:ext cx="1637806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005837" y="4547220"/>
            <a:ext cx="458355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98021" y="4293096"/>
            <a:ext cx="458355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95076" y="3212976"/>
            <a:ext cx="1080780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29213" y="3415961"/>
            <a:ext cx="738186" cy="134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40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</a:t>
            </a:r>
            <a:r>
              <a:rPr lang="en-US" altLang="ko-KR" sz="2500" dirty="0" smtClean="0"/>
              <a:t>-</a:t>
            </a:r>
            <a:r>
              <a:rPr lang="en-US" altLang="ko-KR" sz="2500" dirty="0" err="1" smtClean="0"/>
              <a:t>MariaDB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연결</a:t>
            </a:r>
            <a:endParaRPr lang="ko-KR" altLang="en-US" sz="2500" dirty="0"/>
          </a:p>
          <a:p>
            <a:pPr algn="l"/>
            <a:endParaRPr lang="ko-KR" altLang="en-US" sz="25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70" y="3011056"/>
            <a:ext cx="3126717" cy="9216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220" y="3011056"/>
            <a:ext cx="3284429" cy="921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49" y="4869160"/>
            <a:ext cx="869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</a:t>
            </a:r>
            <a:r>
              <a:rPr lang="ko-KR" altLang="en-US" dirty="0" smtClean="0"/>
              <a:t>연동이 되어있다는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나타난다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smtClean="0"/>
              <a:t>12. </a:t>
            </a:r>
            <a:r>
              <a:rPr lang="ko-KR" altLang="en-US" dirty="0" smtClean="0"/>
              <a:t>연동이 되면 우측과 같은 화면이 나타난다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10" name="꺾인 연결선 9"/>
          <p:cNvCxnSpPr>
            <a:stCxn id="7" idx="3"/>
            <a:endCxn id="8" idx="1"/>
          </p:cNvCxnSpPr>
          <p:nvPr/>
        </p:nvCxnSpPr>
        <p:spPr>
          <a:xfrm>
            <a:off x="4108987" y="3471897"/>
            <a:ext cx="1157233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81685" y="3093046"/>
            <a:ext cx="738186" cy="3164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3608" y="3219931"/>
            <a:ext cx="1080780" cy="2161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41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86767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3100" dirty="0"/>
              <a:t>1</a:t>
            </a:r>
            <a:r>
              <a:rPr lang="en-US" altLang="ko-KR" sz="3100" dirty="0" smtClean="0"/>
              <a:t>.</a:t>
            </a:r>
            <a:r>
              <a:rPr lang="ko-KR" altLang="en-US" sz="3100" dirty="0" smtClean="0"/>
              <a:t>카메라 모듈 </a:t>
            </a:r>
            <a:r>
              <a:rPr lang="ko-KR" altLang="en-US" sz="3100" dirty="0"/>
              <a:t>매</a:t>
            </a:r>
            <a:r>
              <a:rPr lang="ko-KR" altLang="en-US" sz="3100" dirty="0" smtClean="0"/>
              <a:t>뉴얼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-</a:t>
            </a:r>
            <a:r>
              <a:rPr lang="ko-KR" altLang="en-US" sz="2800" dirty="0" smtClean="0"/>
              <a:t>카메라 모듈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ko-KR" altLang="en-US" sz="2800" dirty="0"/>
          </a:p>
        </p:txBody>
      </p:sp>
      <p:sp>
        <p:nvSpPr>
          <p:cNvPr id="2" name="직사각형 1"/>
          <p:cNvSpPr/>
          <p:nvPr/>
        </p:nvSpPr>
        <p:spPr>
          <a:xfrm>
            <a:off x="395536" y="35587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7A9E74"/>
                </a:solidFill>
              </a:rPr>
              <a:t>고품질 </a:t>
            </a:r>
            <a:r>
              <a:rPr lang="en-US" altLang="ko-KR" dirty="0">
                <a:solidFill>
                  <a:srgbClr val="7A9E74"/>
                </a:solidFill>
              </a:rPr>
              <a:t>8MP Sony IMX219 </a:t>
            </a:r>
            <a:r>
              <a:rPr lang="ko-KR" altLang="en-US" dirty="0">
                <a:solidFill>
                  <a:srgbClr val="7A9E74"/>
                </a:solidFill>
              </a:rPr>
              <a:t>이미지 센서를 통한 고정초점렌즈 </a:t>
            </a:r>
            <a:r>
              <a:rPr lang="en-US" altLang="ko-KR" dirty="0">
                <a:solidFill>
                  <a:srgbClr val="7A9E74"/>
                </a:solidFill>
              </a:rPr>
              <a:t>/ 3280 x 2464 (</a:t>
            </a:r>
            <a:r>
              <a:rPr lang="ko-KR" altLang="en-US" dirty="0">
                <a:solidFill>
                  <a:srgbClr val="7A9E74"/>
                </a:solidFill>
              </a:rPr>
              <a:t>사진</a:t>
            </a:r>
            <a:r>
              <a:rPr lang="en-US" altLang="ko-KR" dirty="0">
                <a:solidFill>
                  <a:srgbClr val="7A9E74"/>
                </a:solidFill>
              </a:rPr>
              <a:t>), 1080p30, 720p60, 640x480p60/90 (</a:t>
            </a:r>
            <a:r>
              <a:rPr lang="ko-KR" altLang="en-US" dirty="0">
                <a:solidFill>
                  <a:srgbClr val="7A9E74"/>
                </a:solidFill>
              </a:rPr>
              <a:t>비디오</a:t>
            </a:r>
            <a:r>
              <a:rPr lang="en-US" altLang="ko-KR" dirty="0">
                <a:solidFill>
                  <a:srgbClr val="7A9E74"/>
                </a:solidFill>
              </a:rPr>
              <a:t>) / CSI </a:t>
            </a:r>
            <a:r>
              <a:rPr lang="ko-KR" altLang="en-US" dirty="0">
                <a:solidFill>
                  <a:srgbClr val="7A9E74"/>
                </a:solidFill>
              </a:rPr>
              <a:t>인터페이스 </a:t>
            </a:r>
            <a:r>
              <a:rPr lang="en-US" altLang="ko-KR" dirty="0">
                <a:solidFill>
                  <a:srgbClr val="7A9E74"/>
                </a:solidFill>
              </a:rPr>
              <a:t>/ 25mm x 23mm x </a:t>
            </a:r>
            <a:r>
              <a:rPr lang="en-US" altLang="ko-KR" dirty="0" smtClean="0">
                <a:solidFill>
                  <a:srgbClr val="7A9E74"/>
                </a:solidFill>
              </a:rPr>
              <a:t>9mm</a:t>
            </a:r>
            <a:endParaRPr lang="ko-KR" altLang="en-US" dirty="0">
              <a:solidFill>
                <a:srgbClr val="7A9E74"/>
              </a:solidFill>
            </a:endParaRPr>
          </a:p>
        </p:txBody>
      </p:sp>
      <p:pic>
        <p:nvPicPr>
          <p:cNvPr id="2050" name="Picture 2" descr="C:\Users\u\Desktop\해야할거\스위치\카메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72816"/>
            <a:ext cx="26098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23528" y="1772816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7A9E74"/>
                </a:solidFill>
              </a:rPr>
              <a:t>카메라 모듈을 이용</a:t>
            </a:r>
            <a:r>
              <a:rPr lang="ko-KR" altLang="en-US" dirty="0">
                <a:solidFill>
                  <a:srgbClr val="7A9E74"/>
                </a:solidFill>
              </a:rPr>
              <a:t>하</a:t>
            </a:r>
            <a:r>
              <a:rPr lang="ko-KR" altLang="en-US" dirty="0" smtClean="0">
                <a:solidFill>
                  <a:srgbClr val="7A9E74"/>
                </a:solidFill>
              </a:rPr>
              <a:t>여 사진을 찍을 수 있다</a:t>
            </a:r>
            <a:r>
              <a:rPr lang="en-US" altLang="ko-KR" dirty="0" smtClean="0">
                <a:solidFill>
                  <a:srgbClr val="7A9E74"/>
                </a:solidFill>
              </a:rPr>
              <a:t>.</a:t>
            </a:r>
          </a:p>
          <a:p>
            <a:endParaRPr lang="en-US" altLang="ko-KR" dirty="0">
              <a:solidFill>
                <a:srgbClr val="7A9E74"/>
              </a:solidFill>
            </a:endParaRPr>
          </a:p>
          <a:p>
            <a:r>
              <a:rPr lang="ko-KR" altLang="en-US" dirty="0" smtClean="0">
                <a:solidFill>
                  <a:srgbClr val="7A9E74"/>
                </a:solidFill>
              </a:rPr>
              <a:t>이 모듈을 </a:t>
            </a:r>
            <a:r>
              <a:rPr lang="ko-KR" altLang="en-US" dirty="0">
                <a:solidFill>
                  <a:srgbClr val="7A9E74"/>
                </a:solidFill>
              </a:rPr>
              <a:t>사</a:t>
            </a:r>
            <a:r>
              <a:rPr lang="ko-KR" altLang="en-US" dirty="0" smtClean="0">
                <a:solidFill>
                  <a:srgbClr val="7A9E74"/>
                </a:solidFill>
              </a:rPr>
              <a:t>용하여 </a:t>
            </a:r>
            <a:r>
              <a:rPr lang="en-US" altLang="ko-KR" dirty="0" smtClean="0">
                <a:solidFill>
                  <a:srgbClr val="7A9E74"/>
                </a:solidFill>
              </a:rPr>
              <a:t>1</a:t>
            </a:r>
            <a:r>
              <a:rPr lang="ko-KR" altLang="en-US" dirty="0" smtClean="0">
                <a:solidFill>
                  <a:srgbClr val="7A9E74"/>
                </a:solidFill>
              </a:rPr>
              <a:t>분마다 사진을 찍는다</a:t>
            </a:r>
            <a:r>
              <a:rPr lang="en-US" altLang="ko-KR" dirty="0" smtClean="0">
                <a:solidFill>
                  <a:srgbClr val="7A9E74"/>
                </a:solidFill>
              </a:rPr>
              <a:t>.</a:t>
            </a:r>
            <a:endParaRPr lang="ko-KR" altLang="en-US" dirty="0">
              <a:solidFill>
                <a:srgbClr val="7A9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27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86767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3100" dirty="0" smtClean="0"/>
              <a:t>1.</a:t>
            </a:r>
            <a:r>
              <a:rPr lang="ko-KR" altLang="en-US" sz="3100" dirty="0" smtClean="0"/>
              <a:t>카메라 모듈 매뉴얼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-</a:t>
            </a:r>
            <a:r>
              <a:rPr lang="ko-KR" altLang="en-US" sz="2800" dirty="0" err="1" smtClean="0"/>
              <a:t>라즈베리파이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 모듈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ko-KR" altLang="en-US" sz="2800" dirty="0"/>
          </a:p>
        </p:txBody>
      </p:sp>
      <p:sp>
        <p:nvSpPr>
          <p:cNvPr id="9" name="직사각형 8"/>
          <p:cNvSpPr/>
          <p:nvPr/>
        </p:nvSpPr>
        <p:spPr>
          <a:xfrm>
            <a:off x="205489" y="2134011"/>
            <a:ext cx="50405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dirty="0">
                <a:solidFill>
                  <a:srgbClr val="7A9E74"/>
                </a:solidFill>
              </a:rPr>
              <a:t>1.2GHz 64</a:t>
            </a:r>
            <a:r>
              <a:rPr lang="ko-KR" altLang="ko-KR" dirty="0">
                <a:solidFill>
                  <a:srgbClr val="7A9E74"/>
                </a:solidFill>
              </a:rPr>
              <a:t>비트 </a:t>
            </a:r>
            <a:r>
              <a:rPr lang="ko-KR" altLang="ko-KR" dirty="0" err="1">
                <a:solidFill>
                  <a:srgbClr val="7A9E74"/>
                </a:solidFill>
              </a:rPr>
              <a:t>쿼드</a:t>
            </a:r>
            <a:r>
              <a:rPr lang="ko-KR" altLang="ko-KR" dirty="0">
                <a:solidFill>
                  <a:srgbClr val="7A9E74"/>
                </a:solidFill>
              </a:rPr>
              <a:t> 코어 </a:t>
            </a:r>
            <a:r>
              <a:rPr lang="en-US" altLang="ko-KR" dirty="0">
                <a:solidFill>
                  <a:srgbClr val="7A9E74"/>
                </a:solidFill>
              </a:rPr>
              <a:t>ARMv8 CPU</a:t>
            </a:r>
            <a:endParaRPr lang="ko-KR" altLang="ko-KR" dirty="0">
              <a:solidFill>
                <a:srgbClr val="7A9E74"/>
              </a:solidFill>
            </a:endParaRPr>
          </a:p>
          <a:p>
            <a:pPr fontAlgn="t"/>
            <a:r>
              <a:rPr lang="en-US" altLang="ko-KR" dirty="0">
                <a:solidFill>
                  <a:srgbClr val="7A9E74"/>
                </a:solidFill>
              </a:rPr>
              <a:t>802.11n </a:t>
            </a:r>
            <a:r>
              <a:rPr lang="ko-KR" altLang="ko-KR" dirty="0">
                <a:solidFill>
                  <a:srgbClr val="7A9E74"/>
                </a:solidFill>
              </a:rPr>
              <a:t>무선 </a:t>
            </a:r>
            <a:r>
              <a:rPr lang="en-US" altLang="ko-KR" dirty="0">
                <a:solidFill>
                  <a:srgbClr val="7A9E74"/>
                </a:solidFill>
              </a:rPr>
              <a:t>LAN</a:t>
            </a:r>
            <a:endParaRPr lang="ko-KR" altLang="ko-KR" dirty="0">
              <a:solidFill>
                <a:srgbClr val="7A9E74"/>
              </a:solidFill>
            </a:endParaRPr>
          </a:p>
          <a:p>
            <a:pPr fontAlgn="t"/>
            <a:r>
              <a:rPr lang="en-US" altLang="ko-KR" dirty="0">
                <a:solidFill>
                  <a:srgbClr val="7A9E74"/>
                </a:solidFill>
              </a:rPr>
              <a:t>Bluetooth 4.0</a:t>
            </a:r>
            <a:endParaRPr lang="ko-KR" altLang="ko-KR" dirty="0">
              <a:solidFill>
                <a:srgbClr val="7A9E74"/>
              </a:solidFill>
            </a:endParaRPr>
          </a:p>
          <a:p>
            <a:pPr fontAlgn="t"/>
            <a:r>
              <a:rPr lang="en-US" altLang="ko-KR" dirty="0">
                <a:solidFill>
                  <a:srgbClr val="7A9E74"/>
                </a:solidFill>
              </a:rPr>
              <a:t>BLE</a:t>
            </a:r>
            <a:endParaRPr lang="ko-KR" altLang="ko-KR" dirty="0">
              <a:solidFill>
                <a:srgbClr val="7A9E74"/>
              </a:solidFill>
            </a:endParaRPr>
          </a:p>
          <a:p>
            <a:pPr fontAlgn="t"/>
            <a:r>
              <a:rPr lang="en-US" altLang="ko-KR" dirty="0">
                <a:solidFill>
                  <a:srgbClr val="7A9E74"/>
                </a:solidFill>
              </a:rPr>
              <a:t>USB </a:t>
            </a:r>
            <a:r>
              <a:rPr lang="ko-KR" altLang="ko-KR" dirty="0">
                <a:solidFill>
                  <a:srgbClr val="7A9E74"/>
                </a:solidFill>
              </a:rPr>
              <a:t>포트 </a:t>
            </a:r>
            <a:r>
              <a:rPr lang="en-US" altLang="ko-KR" dirty="0">
                <a:solidFill>
                  <a:srgbClr val="7A9E74"/>
                </a:solidFill>
              </a:rPr>
              <a:t>4</a:t>
            </a:r>
            <a:r>
              <a:rPr lang="ko-KR" altLang="ko-KR" dirty="0">
                <a:solidFill>
                  <a:srgbClr val="7A9E74"/>
                </a:solidFill>
              </a:rPr>
              <a:t>개</a:t>
            </a:r>
          </a:p>
          <a:p>
            <a:pPr fontAlgn="t"/>
            <a:r>
              <a:rPr lang="en-US" altLang="ko-KR" dirty="0">
                <a:solidFill>
                  <a:srgbClr val="7A9E74"/>
                </a:solidFill>
              </a:rPr>
              <a:t>GPIO </a:t>
            </a:r>
            <a:r>
              <a:rPr lang="ko-KR" altLang="ko-KR" dirty="0">
                <a:solidFill>
                  <a:srgbClr val="7A9E74"/>
                </a:solidFill>
              </a:rPr>
              <a:t>핀 </a:t>
            </a:r>
            <a:r>
              <a:rPr lang="en-US" altLang="ko-KR" dirty="0">
                <a:solidFill>
                  <a:srgbClr val="7A9E74"/>
                </a:solidFill>
              </a:rPr>
              <a:t>40</a:t>
            </a:r>
            <a:r>
              <a:rPr lang="ko-KR" altLang="ko-KR" dirty="0">
                <a:solidFill>
                  <a:srgbClr val="7A9E74"/>
                </a:solidFill>
              </a:rPr>
              <a:t>개</a:t>
            </a:r>
          </a:p>
          <a:p>
            <a:pPr fontAlgn="t"/>
            <a:r>
              <a:rPr lang="ko-KR" altLang="ko-KR" dirty="0">
                <a:solidFill>
                  <a:srgbClr val="7A9E74"/>
                </a:solidFill>
              </a:rPr>
              <a:t>전체 </a:t>
            </a:r>
            <a:r>
              <a:rPr lang="en-US" altLang="ko-KR" dirty="0">
                <a:solidFill>
                  <a:srgbClr val="7A9E74"/>
                </a:solidFill>
              </a:rPr>
              <a:t>HDMI </a:t>
            </a:r>
            <a:r>
              <a:rPr lang="ko-KR" altLang="ko-KR" dirty="0">
                <a:solidFill>
                  <a:srgbClr val="7A9E74"/>
                </a:solidFill>
              </a:rPr>
              <a:t>포트</a:t>
            </a:r>
          </a:p>
          <a:p>
            <a:pPr fontAlgn="t"/>
            <a:r>
              <a:rPr lang="ko-KR" altLang="ko-KR" dirty="0" err="1">
                <a:solidFill>
                  <a:srgbClr val="7A9E74"/>
                </a:solidFill>
              </a:rPr>
              <a:t>이더넷</a:t>
            </a:r>
            <a:r>
              <a:rPr lang="ko-KR" altLang="ko-KR" dirty="0">
                <a:solidFill>
                  <a:srgbClr val="7A9E74"/>
                </a:solidFill>
              </a:rPr>
              <a:t> 포트</a:t>
            </a:r>
          </a:p>
          <a:p>
            <a:pPr fontAlgn="t"/>
            <a:r>
              <a:rPr lang="ko-KR" altLang="ko-KR" dirty="0">
                <a:solidFill>
                  <a:srgbClr val="7A9E74"/>
                </a:solidFill>
              </a:rPr>
              <a:t>카메라 인터페이스</a:t>
            </a:r>
            <a:r>
              <a:rPr lang="en-US" altLang="ko-KR" dirty="0">
                <a:solidFill>
                  <a:srgbClr val="7A9E74"/>
                </a:solidFill>
              </a:rPr>
              <a:t>(CSI)</a:t>
            </a:r>
            <a:endParaRPr lang="ko-KR" altLang="ko-KR" dirty="0">
              <a:solidFill>
                <a:srgbClr val="7A9E74"/>
              </a:solidFill>
            </a:endParaRPr>
          </a:p>
          <a:p>
            <a:pPr fontAlgn="t"/>
            <a:r>
              <a:rPr lang="ko-KR" altLang="ko-KR" dirty="0">
                <a:solidFill>
                  <a:srgbClr val="7A9E74"/>
                </a:solidFill>
              </a:rPr>
              <a:t>디스플레이 인터페이스</a:t>
            </a:r>
            <a:r>
              <a:rPr lang="en-US" altLang="ko-KR" dirty="0">
                <a:solidFill>
                  <a:srgbClr val="7A9E74"/>
                </a:solidFill>
              </a:rPr>
              <a:t>(DSI)</a:t>
            </a:r>
            <a:endParaRPr lang="ko-KR" altLang="ko-KR" dirty="0">
              <a:solidFill>
                <a:srgbClr val="7A9E74"/>
              </a:solidFill>
            </a:endParaRPr>
          </a:p>
          <a:p>
            <a:pPr fontAlgn="t"/>
            <a:r>
              <a:rPr lang="ko-KR" altLang="ko-KR" dirty="0">
                <a:solidFill>
                  <a:srgbClr val="7A9E74"/>
                </a:solidFill>
              </a:rPr>
              <a:t>결합된 </a:t>
            </a:r>
            <a:r>
              <a:rPr lang="en-US" altLang="ko-KR" dirty="0">
                <a:solidFill>
                  <a:srgbClr val="7A9E74"/>
                </a:solidFill>
              </a:rPr>
              <a:t>3.5mm </a:t>
            </a:r>
            <a:r>
              <a:rPr lang="ko-KR" altLang="ko-KR" dirty="0">
                <a:solidFill>
                  <a:srgbClr val="7A9E74"/>
                </a:solidFill>
              </a:rPr>
              <a:t>오디오 </a:t>
            </a:r>
            <a:r>
              <a:rPr lang="ko-KR" altLang="ko-KR" dirty="0" err="1">
                <a:solidFill>
                  <a:srgbClr val="7A9E74"/>
                </a:solidFill>
              </a:rPr>
              <a:t>잭</a:t>
            </a:r>
            <a:r>
              <a:rPr lang="ko-KR" altLang="ko-KR" dirty="0">
                <a:solidFill>
                  <a:srgbClr val="7A9E74"/>
                </a:solidFill>
              </a:rPr>
              <a:t> 및 복합 비디오</a:t>
            </a:r>
          </a:p>
          <a:p>
            <a:pPr fontAlgn="t"/>
            <a:r>
              <a:rPr lang="en-US" altLang="ko-KR" dirty="0">
                <a:solidFill>
                  <a:srgbClr val="7A9E74"/>
                </a:solidFill>
              </a:rPr>
              <a:t>Micro-SD </a:t>
            </a:r>
            <a:r>
              <a:rPr lang="ko-KR" altLang="ko-KR" dirty="0">
                <a:solidFill>
                  <a:srgbClr val="7A9E74"/>
                </a:solidFill>
              </a:rPr>
              <a:t>카드 </a:t>
            </a:r>
            <a:r>
              <a:rPr lang="ko-KR" altLang="ko-KR" dirty="0" smtClean="0">
                <a:solidFill>
                  <a:srgbClr val="7A9E74"/>
                </a:solidFill>
              </a:rPr>
              <a:t>슬롯</a:t>
            </a:r>
            <a:endParaRPr lang="en-US" altLang="ko-KR" dirty="0" smtClean="0">
              <a:solidFill>
                <a:srgbClr val="7A9E74"/>
              </a:solidFill>
            </a:endParaRPr>
          </a:p>
          <a:p>
            <a:pPr fontAlgn="t"/>
            <a:r>
              <a:rPr lang="en-US" altLang="ko-KR" dirty="0" err="1" smtClean="0">
                <a:solidFill>
                  <a:srgbClr val="7A9E74"/>
                </a:solidFill>
              </a:rPr>
              <a:t>VideoCore</a:t>
            </a:r>
            <a:r>
              <a:rPr lang="en-US" altLang="ko-KR" dirty="0">
                <a:solidFill>
                  <a:srgbClr val="7A9E74"/>
                </a:solidFill>
              </a:rPr>
              <a:t>®</a:t>
            </a:r>
            <a:r>
              <a:rPr lang="ko-KR" altLang="ko-KR" dirty="0">
                <a:solidFill>
                  <a:srgbClr val="7A9E74"/>
                </a:solidFill>
              </a:rPr>
              <a:t> </a:t>
            </a:r>
            <a:r>
              <a:rPr lang="en-US" altLang="ko-KR" dirty="0">
                <a:solidFill>
                  <a:srgbClr val="7A9E74"/>
                </a:solidFill>
              </a:rPr>
              <a:t>IV 3D </a:t>
            </a:r>
            <a:r>
              <a:rPr lang="ko-KR" altLang="ko-KR" dirty="0">
                <a:solidFill>
                  <a:srgbClr val="7A9E74"/>
                </a:solidFill>
              </a:rPr>
              <a:t>그래픽 </a:t>
            </a:r>
            <a:r>
              <a:rPr lang="ko-KR" altLang="ko-KR" dirty="0" smtClean="0">
                <a:solidFill>
                  <a:srgbClr val="7A9E74"/>
                </a:solidFill>
              </a:rPr>
              <a:t>코어</a:t>
            </a:r>
            <a:endParaRPr lang="en-US" altLang="ko-KR" b="1" dirty="0" smtClean="0">
              <a:solidFill>
                <a:srgbClr val="7A9E74"/>
              </a:solidFill>
            </a:endParaRPr>
          </a:p>
          <a:p>
            <a:endParaRPr lang="en-US" altLang="ko-KR" b="1" dirty="0" smtClean="0">
              <a:solidFill>
                <a:srgbClr val="7A9E74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7768" y="1268760"/>
            <a:ext cx="7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7A9E74"/>
                </a:solidFill>
              </a:rPr>
              <a:t>데이터를 처리하여 웹 서버로 보내는 구조로써 핵심 부품이다</a:t>
            </a:r>
            <a:r>
              <a:rPr lang="en-US" altLang="ko-KR" dirty="0" smtClean="0">
                <a:solidFill>
                  <a:srgbClr val="7A9E74"/>
                </a:solidFill>
              </a:rPr>
              <a:t>.</a:t>
            </a:r>
          </a:p>
        </p:txBody>
      </p:sp>
      <p:pic>
        <p:nvPicPr>
          <p:cNvPr id="3076" name="Picture 4" descr="C:\Users\u\Desktop\해야할거\스위치\라즈베리파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433292" cy="314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1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86767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3100" dirty="0"/>
              <a:t>1</a:t>
            </a:r>
            <a:r>
              <a:rPr lang="en-US" altLang="ko-KR" sz="3100" dirty="0" smtClean="0"/>
              <a:t>.</a:t>
            </a:r>
            <a:r>
              <a:rPr lang="ko-KR" altLang="en-US" sz="3100" dirty="0" smtClean="0"/>
              <a:t>카메라 모듈 </a:t>
            </a:r>
            <a:r>
              <a:rPr lang="ko-KR" altLang="en-US" sz="3100" dirty="0"/>
              <a:t>매</a:t>
            </a:r>
            <a:r>
              <a:rPr lang="ko-KR" altLang="en-US" sz="3100" dirty="0" smtClean="0"/>
              <a:t>뉴얼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-</a:t>
            </a:r>
            <a:r>
              <a:rPr lang="ko-KR" altLang="en-US" sz="2800" dirty="0" smtClean="0"/>
              <a:t>카메라 모듈 작동방법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ko-KR" altLang="en-US" sz="2800" dirty="0"/>
          </a:p>
        </p:txBody>
      </p:sp>
      <p:pic>
        <p:nvPicPr>
          <p:cNvPr id="6" name="Picture 2" descr="C:\Users\u\Desktop\해야할거\스위치\카메라 연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29" y="3772531"/>
            <a:ext cx="38004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932040" y="1486204"/>
            <a:ext cx="3563558" cy="1574196"/>
            <a:chOff x="2339753" y="1988840"/>
            <a:chExt cx="4680519" cy="2067612"/>
          </a:xfrm>
        </p:grpSpPr>
        <p:pic>
          <p:nvPicPr>
            <p:cNvPr id="3" name="Picture 2" descr="C:\Users\u\Desktop\해야할거\스위치\라즈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3" y="1988840"/>
              <a:ext cx="3024336" cy="206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순서도: 천공 테이프 4"/>
            <p:cNvSpPr/>
            <p:nvPr/>
          </p:nvSpPr>
          <p:spPr>
            <a:xfrm>
              <a:off x="3923928" y="3284984"/>
              <a:ext cx="2520280" cy="648072"/>
            </a:xfrm>
            <a:prstGeom prst="flowChartPunchedTape">
              <a:avLst/>
            </a:prstGeom>
            <a:pattFill prst="ltHorz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  <a:effectLst>
              <a:outerShdw blurRad="88900" dist="76200" dir="17220000" sx="92000" sy="92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 descr="C:\Users\u\Desktop\해야할거\스위치\라즈 카메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347819" y="3260603"/>
              <a:ext cx="696834" cy="648072"/>
            </a:xfrm>
            <a:prstGeom prst="rect">
              <a:avLst/>
            </a:prstGeom>
            <a:noFill/>
            <a:effectLst>
              <a:outerShdw blurRad="50800" dist="50800" dir="1800000" sx="104000" sy="104000" algn="ctr" rotWithShape="0">
                <a:schemeClr val="bg1">
                  <a:lumMod val="50000"/>
                  <a:alpha val="87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 smtClean="0"/>
              <a:t>#!/</a:t>
            </a:r>
            <a:r>
              <a:rPr lang="en-US" altLang="ko-KR" sz="1800" dirty="0" err="1" smtClean="0"/>
              <a:t>usr</a:t>
            </a:r>
            <a:r>
              <a:rPr lang="en-US" altLang="ko-KR" sz="1800" dirty="0" smtClean="0"/>
              <a:t>/bin/python </a:t>
            </a:r>
          </a:p>
          <a:p>
            <a:pPr algn="l"/>
            <a:r>
              <a:rPr lang="en-US" altLang="ko-KR" sz="1800" dirty="0" smtClean="0"/>
              <a:t>import time, </a:t>
            </a:r>
            <a:r>
              <a:rPr lang="en-US" altLang="ko-KR" sz="1800" dirty="0" err="1" smtClean="0"/>
              <a:t>picamera</a:t>
            </a:r>
            <a:r>
              <a:rPr lang="en-US" altLang="ko-KR" sz="1800" dirty="0" smtClean="0"/>
              <a:t> </a:t>
            </a:r>
          </a:p>
          <a:p>
            <a:pPr algn="l"/>
            <a:endParaRPr lang="en-US" altLang="ko-KR" sz="1800" dirty="0" smtClean="0"/>
          </a:p>
          <a:p>
            <a:pPr algn="l"/>
            <a:r>
              <a:rPr lang="en-US" altLang="ko-KR" sz="1800" dirty="0" smtClean="0"/>
              <a:t>camera = </a:t>
            </a:r>
            <a:r>
              <a:rPr lang="en-US" altLang="ko-KR" sz="1800" dirty="0" err="1" smtClean="0"/>
              <a:t>picamera.PICamera</a:t>
            </a:r>
            <a:r>
              <a:rPr lang="en-US" altLang="ko-KR" sz="1800" dirty="0" smtClean="0"/>
              <a:t>()  //</a:t>
            </a:r>
            <a:r>
              <a:rPr lang="ko-KR" altLang="en-US" sz="1800" dirty="0" smtClean="0"/>
              <a:t>객체생성</a:t>
            </a:r>
            <a:endParaRPr lang="en-US" altLang="ko-KR" sz="1800" dirty="0" smtClean="0"/>
          </a:p>
          <a:p>
            <a:pPr algn="l"/>
            <a:r>
              <a:rPr lang="en-US" altLang="ko-KR" sz="1800" dirty="0" err="1" smtClean="0"/>
              <a:t>camera.resolution</a:t>
            </a:r>
            <a:r>
              <a:rPr lang="en-US" altLang="ko-KR" sz="1800" dirty="0" smtClean="0"/>
              <a:t>=(1920,1080)  //</a:t>
            </a:r>
            <a:r>
              <a:rPr lang="ko-KR" altLang="en-US" sz="1800" dirty="0" smtClean="0"/>
              <a:t>화질</a:t>
            </a:r>
            <a:endParaRPr lang="en-US" altLang="ko-KR" sz="1800" dirty="0" smtClean="0"/>
          </a:p>
          <a:p>
            <a:pPr algn="l"/>
            <a:r>
              <a:rPr lang="en-US" altLang="ko-KR" sz="1800" dirty="0" err="1" smtClean="0"/>
              <a:t>camera.rotation</a:t>
            </a:r>
            <a:r>
              <a:rPr lang="en-US" altLang="ko-KR" sz="1800" dirty="0" smtClean="0"/>
              <a:t>=180</a:t>
            </a:r>
            <a:r>
              <a:rPr lang="en-US" altLang="ko-KR" sz="1800" dirty="0"/>
              <a:t>	 </a:t>
            </a:r>
            <a:r>
              <a:rPr lang="en-US" altLang="ko-KR" sz="1800" dirty="0" smtClean="0"/>
              <a:t>     </a:t>
            </a:r>
          </a:p>
          <a:p>
            <a:pPr algn="l"/>
            <a:r>
              <a:rPr lang="en-US" altLang="ko-KR" sz="1800" dirty="0" err="1" smtClean="0"/>
              <a:t>camera.hflip</a:t>
            </a:r>
            <a:r>
              <a:rPr lang="en-US" altLang="ko-KR" sz="1800" dirty="0" smtClean="0"/>
              <a:t>=True		//</a:t>
            </a:r>
            <a:r>
              <a:rPr lang="ko-KR" altLang="en-US" sz="1800" dirty="0" smtClean="0"/>
              <a:t>수평클립</a:t>
            </a:r>
            <a:endParaRPr lang="en-US" altLang="ko-KR" sz="1800" dirty="0" smtClean="0"/>
          </a:p>
          <a:p>
            <a:pPr algn="l"/>
            <a:endParaRPr lang="en-US" altLang="ko-KR" sz="1800" dirty="0" smtClean="0"/>
          </a:p>
          <a:p>
            <a:pPr algn="l"/>
            <a:r>
              <a:rPr lang="en-US" altLang="ko-KR" sz="1800" dirty="0" err="1" smtClean="0"/>
              <a:t>camera.start_preview</a:t>
            </a:r>
            <a:r>
              <a:rPr lang="en-US" altLang="ko-KR" sz="1800" dirty="0" smtClean="0"/>
              <a:t>()	//</a:t>
            </a:r>
            <a:r>
              <a:rPr lang="ko-KR" altLang="en-US" sz="1800" dirty="0" smtClean="0"/>
              <a:t>시작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print(‘</a:t>
            </a:r>
            <a:r>
              <a:rPr lang="en-US" altLang="ko-KR" sz="1800" dirty="0" err="1" smtClean="0"/>
              <a:t>Camrera</a:t>
            </a:r>
            <a:r>
              <a:rPr lang="en-US" altLang="ko-KR" sz="1800" dirty="0" smtClean="0"/>
              <a:t> Start’)</a:t>
            </a:r>
          </a:p>
          <a:p>
            <a:pPr algn="l"/>
            <a:r>
              <a:rPr lang="en-US" altLang="ko-KR" sz="1800" dirty="0" smtClean="0"/>
              <a:t>try:</a:t>
            </a:r>
          </a:p>
          <a:p>
            <a:pPr algn="l"/>
            <a:r>
              <a:rPr lang="en-US" altLang="ko-KR" sz="1800" dirty="0" smtClean="0"/>
              <a:t>     while true:</a:t>
            </a:r>
          </a:p>
          <a:p>
            <a:pPr algn="l"/>
            <a:r>
              <a:rPr lang="en-US" altLang="ko-KR" sz="1800" dirty="0" smtClean="0"/>
              <a:t>	</a:t>
            </a:r>
            <a:r>
              <a:rPr lang="en-US" altLang="ko-KR" sz="1800" dirty="0" err="1" smtClean="0"/>
              <a:t>str</a:t>
            </a:r>
            <a:r>
              <a:rPr lang="en-US" altLang="ko-KR" sz="1800" dirty="0" smtClean="0"/>
              <a:t>=</a:t>
            </a:r>
            <a:r>
              <a:rPr lang="en-US" altLang="ko-KR" sz="1800" dirty="0" err="1" smtClean="0"/>
              <a:t>time.ctime</a:t>
            </a:r>
            <a:r>
              <a:rPr lang="en-US" altLang="ko-KR" sz="1800" dirty="0" smtClean="0"/>
              <a:t>()+’.jpg’  //</a:t>
            </a:r>
            <a:r>
              <a:rPr lang="ko-KR" altLang="en-US" sz="1800" dirty="0" smtClean="0"/>
              <a:t>저장형식</a:t>
            </a:r>
            <a:endParaRPr lang="en-US" altLang="ko-KR" sz="1800" dirty="0" smtClean="0"/>
          </a:p>
          <a:p>
            <a:pPr algn="l"/>
            <a:r>
              <a:rPr lang="en-US" altLang="ko-KR" sz="1800" dirty="0" smtClean="0"/>
              <a:t>	</a:t>
            </a:r>
            <a:r>
              <a:rPr lang="en-US" altLang="ko-KR" sz="1800" dirty="0" err="1" smtClean="0"/>
              <a:t>camera.capture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str</a:t>
            </a:r>
            <a:r>
              <a:rPr lang="en-US" altLang="ko-KR" sz="1800" dirty="0" smtClean="0"/>
              <a:t>)</a:t>
            </a:r>
          </a:p>
          <a:p>
            <a:pPr algn="l"/>
            <a:r>
              <a:rPr lang="en-US" altLang="ko-KR" sz="1800" dirty="0" smtClean="0"/>
              <a:t>	print(</a:t>
            </a:r>
            <a:r>
              <a:rPr lang="en-US" altLang="ko-KR" sz="1800" dirty="0" err="1" smtClean="0"/>
              <a:t>str</a:t>
            </a:r>
            <a:r>
              <a:rPr lang="en-US" altLang="ko-KR" sz="1800" dirty="0" smtClean="0"/>
              <a:t>+’file created’) </a:t>
            </a:r>
          </a:p>
          <a:p>
            <a:pPr algn="l"/>
            <a:r>
              <a:rPr lang="en-US" altLang="ko-KR" sz="1800" dirty="0"/>
              <a:t>	</a:t>
            </a:r>
            <a:r>
              <a:rPr lang="en-US" altLang="ko-KR" sz="1800" dirty="0" err="1" smtClean="0"/>
              <a:t>time.sleep</a:t>
            </a:r>
            <a:r>
              <a:rPr lang="en-US" altLang="ko-KR" sz="1800" dirty="0" smtClean="0"/>
              <a:t>(60) // 60</a:t>
            </a:r>
            <a:r>
              <a:rPr lang="ko-KR" altLang="en-US" sz="1800" dirty="0" smtClean="0"/>
              <a:t>초단위로 찍는다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971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461473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9512" y="2145045"/>
            <a:ext cx="8208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//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패키지 지정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from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skimage.measure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structural_similarity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ssim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matplotlib.pyplot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plt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numpy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np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cv2</a:t>
            </a:r>
          </a:p>
          <a:p>
            <a:pPr fontAlgn="base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//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비교할 이미지 지정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inherit"/>
            </a:endParaRPr>
          </a:p>
          <a:p>
            <a:pPr fontAlgn="base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def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mse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imageA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imageB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):</a:t>
            </a:r>
          </a:p>
          <a:p>
            <a:pPr fontAlgn="base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err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=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np.sum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((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imageA.astype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("float") -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imageB.astype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("float")) ** 2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)</a:t>
            </a:r>
          </a:p>
          <a:p>
            <a:pPr fontAlgn="base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err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/= float(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imageA.shape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[0] 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imageA.shape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[1])</a:t>
            </a:r>
          </a:p>
          <a:p>
            <a:pPr fontAlgn="base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return err</a:t>
            </a:r>
          </a:p>
          <a:p>
            <a:pPr fontAlgn="base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inherit"/>
            </a:endParaRPr>
          </a:p>
          <a:p>
            <a:pPr fontAlgn="base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//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nherit"/>
              </a:rPr>
              <a:t>이미지 비교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inherit"/>
            </a:endParaRPr>
          </a:p>
          <a:p>
            <a:pPr fontAlgn="base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compare_images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(original, original, "Original vs. Original")</a:t>
            </a:r>
          </a:p>
          <a:p>
            <a:pPr fontAlgn="base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compare_images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(original, contrast, "Original vs. Contrast")</a:t>
            </a:r>
          </a:p>
          <a:p>
            <a:pPr fontAlgn="base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inherit"/>
            </a:endParaRPr>
          </a:p>
        </p:txBody>
      </p:sp>
      <p:sp>
        <p:nvSpPr>
          <p:cNvPr id="6" name="제목 3"/>
          <p:cNvSpPr>
            <a:spLocks noGrp="1"/>
          </p:cNvSpPr>
          <p:nvPr>
            <p:ph type="ctrTitle"/>
          </p:nvPr>
        </p:nvSpPr>
        <p:spPr>
          <a:xfrm>
            <a:off x="0" y="86767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3100" dirty="0"/>
              <a:t>1</a:t>
            </a:r>
            <a:r>
              <a:rPr lang="en-US" altLang="ko-KR" sz="3100" dirty="0" smtClean="0"/>
              <a:t>.</a:t>
            </a:r>
            <a:r>
              <a:rPr lang="ko-KR" altLang="en-US" sz="3100" dirty="0" smtClean="0"/>
              <a:t>카메라 모듈 </a:t>
            </a:r>
            <a:r>
              <a:rPr lang="ko-KR" altLang="en-US" sz="3100" dirty="0"/>
              <a:t>매</a:t>
            </a:r>
            <a:r>
              <a:rPr lang="ko-KR" altLang="en-US" sz="3100" dirty="0" smtClean="0"/>
              <a:t>뉴얼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-</a:t>
            </a:r>
            <a:r>
              <a:rPr lang="ko-KR" altLang="en-US" sz="2800" dirty="0" smtClean="0"/>
              <a:t>이미지 비교 소스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29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1110" y="1412776"/>
            <a:ext cx="6400800" cy="2592288"/>
          </a:xfrm>
        </p:spPr>
        <p:txBody>
          <a:bodyPr>
            <a:noAutofit/>
          </a:bodyPr>
          <a:lstStyle/>
          <a:p>
            <a:pPr algn="l"/>
            <a:r>
              <a:rPr lang="ko-KR" altLang="en-US" sz="2000" dirty="0" smtClean="0">
                <a:solidFill>
                  <a:srgbClr val="7A9E74"/>
                </a:solidFill>
              </a:rPr>
              <a:t>스피커</a:t>
            </a:r>
            <a:r>
              <a:rPr lang="en-US" altLang="ko-KR" sz="2000" dirty="0" smtClean="0">
                <a:solidFill>
                  <a:srgbClr val="7A9E74"/>
                </a:solidFill>
              </a:rPr>
              <a:t> </a:t>
            </a:r>
          </a:p>
          <a:p>
            <a:pPr algn="l"/>
            <a:r>
              <a:rPr lang="ko-KR" altLang="en-US" sz="2000" dirty="0" smtClean="0">
                <a:solidFill>
                  <a:srgbClr val="7A9E74"/>
                </a:solidFill>
              </a:rPr>
              <a:t>채널 </a:t>
            </a:r>
            <a:r>
              <a:rPr lang="en-US" altLang="ko-KR" sz="2000" dirty="0" smtClean="0">
                <a:solidFill>
                  <a:srgbClr val="7A9E74"/>
                </a:solidFill>
              </a:rPr>
              <a:t>: 2.0</a:t>
            </a:r>
            <a:r>
              <a:rPr lang="ko-KR" altLang="en-US" sz="2000" dirty="0" smtClean="0">
                <a:solidFill>
                  <a:srgbClr val="7A9E74"/>
                </a:solidFill>
              </a:rPr>
              <a:t>채널정격 출력 </a:t>
            </a:r>
            <a:r>
              <a:rPr lang="en-US" altLang="ko-KR" sz="2000" dirty="0" smtClean="0">
                <a:solidFill>
                  <a:srgbClr val="7A9E74"/>
                </a:solidFill>
              </a:rPr>
              <a:t>: 6W</a:t>
            </a:r>
          </a:p>
          <a:p>
            <a:pPr algn="l"/>
            <a:r>
              <a:rPr lang="ko-KR" altLang="en-US" sz="2000" dirty="0" smtClean="0">
                <a:solidFill>
                  <a:srgbClr val="7A9E74"/>
                </a:solidFill>
              </a:rPr>
              <a:t>전원공급 </a:t>
            </a:r>
            <a:r>
              <a:rPr lang="en-US" altLang="ko-KR" sz="2000" dirty="0" smtClean="0">
                <a:solidFill>
                  <a:srgbClr val="7A9E74"/>
                </a:solidFill>
              </a:rPr>
              <a:t>: USB</a:t>
            </a:r>
            <a:r>
              <a:rPr lang="ko-KR" altLang="en-US" sz="2000" dirty="0" smtClean="0">
                <a:solidFill>
                  <a:srgbClr val="7A9E74"/>
                </a:solidFill>
              </a:rPr>
              <a:t>전원</a:t>
            </a:r>
            <a:endParaRPr lang="en-US" altLang="ko-KR" sz="2000" dirty="0" smtClean="0">
              <a:solidFill>
                <a:srgbClr val="7A9E74"/>
              </a:solidFill>
            </a:endParaRPr>
          </a:p>
          <a:p>
            <a:pPr algn="l"/>
            <a:r>
              <a:rPr lang="ko-KR" altLang="en-US" sz="2000" dirty="0" smtClean="0">
                <a:solidFill>
                  <a:srgbClr val="7A9E74"/>
                </a:solidFill>
              </a:rPr>
              <a:t>부가기능 </a:t>
            </a:r>
            <a:r>
              <a:rPr lang="en-US" altLang="ko-KR" sz="2000" dirty="0" smtClean="0">
                <a:solidFill>
                  <a:srgbClr val="7A9E74"/>
                </a:solidFill>
              </a:rPr>
              <a:t>: </a:t>
            </a:r>
            <a:r>
              <a:rPr lang="ko-KR" altLang="en-US" sz="2000" dirty="0" smtClean="0">
                <a:solidFill>
                  <a:srgbClr val="7A9E74"/>
                </a:solidFill>
              </a:rPr>
              <a:t>헤드폰 단자</a:t>
            </a:r>
            <a:endParaRPr lang="en-US" altLang="ko-KR" sz="2000" dirty="0" smtClean="0">
              <a:solidFill>
                <a:srgbClr val="7A9E74"/>
              </a:solidFill>
            </a:endParaRPr>
          </a:p>
          <a:p>
            <a:pPr algn="l"/>
            <a:r>
              <a:rPr lang="ko-KR" altLang="en-US" sz="2000" dirty="0" smtClean="0">
                <a:solidFill>
                  <a:srgbClr val="7A9E74"/>
                </a:solidFill>
              </a:rPr>
              <a:t>방송 방식 </a:t>
            </a:r>
            <a:r>
              <a:rPr lang="en-US" altLang="ko-KR" sz="2000" dirty="0" smtClean="0">
                <a:solidFill>
                  <a:srgbClr val="7A9E74"/>
                </a:solidFill>
              </a:rPr>
              <a:t>: TTS</a:t>
            </a:r>
            <a:endParaRPr lang="ko-KR" altLang="ko-KR" sz="2000" dirty="0" smtClean="0">
              <a:solidFill>
                <a:srgbClr val="7A9E74"/>
              </a:solidFill>
            </a:endParaRPr>
          </a:p>
          <a:p>
            <a:pPr algn="l"/>
            <a:endParaRPr lang="en-US" altLang="ko-KR" sz="2000" dirty="0" smtClean="0">
              <a:solidFill>
                <a:srgbClr val="7A9E74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0" y="44624"/>
            <a:ext cx="6237619" cy="122413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3100" dirty="0" smtClean="0"/>
              <a:t>2.</a:t>
            </a:r>
            <a:r>
              <a:rPr lang="ko-KR" altLang="en-US" sz="3100" dirty="0" smtClean="0"/>
              <a:t>경보 제어 </a:t>
            </a:r>
            <a:r>
              <a:rPr lang="ko-KR" altLang="en-US" sz="3100" dirty="0"/>
              <a:t>매</a:t>
            </a:r>
            <a:r>
              <a:rPr lang="ko-KR" altLang="en-US" sz="3100" dirty="0" smtClean="0"/>
              <a:t>뉴얼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	-</a:t>
            </a:r>
            <a:r>
              <a:rPr lang="ko-KR" altLang="en-US" sz="2800" dirty="0" smtClean="0"/>
              <a:t>음성을 통한 불법주차 경보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ko-KR" altLang="en-US" sz="2800" dirty="0"/>
          </a:p>
        </p:txBody>
      </p:sp>
      <p:grpSp>
        <p:nvGrpSpPr>
          <p:cNvPr id="5" name="그룹 4"/>
          <p:cNvGrpSpPr/>
          <p:nvPr/>
        </p:nvGrpSpPr>
        <p:grpSpPr>
          <a:xfrm>
            <a:off x="3987198" y="3945458"/>
            <a:ext cx="5049298" cy="2579886"/>
            <a:chOff x="1178886" y="3945458"/>
            <a:chExt cx="5049298" cy="2579886"/>
          </a:xfrm>
        </p:grpSpPr>
        <p:sp>
          <p:nvSpPr>
            <p:cNvPr id="22" name="TextBox 21"/>
            <p:cNvSpPr txBox="1"/>
            <p:nvPr/>
          </p:nvSpPr>
          <p:spPr>
            <a:xfrm>
              <a:off x="2844696" y="6156012"/>
              <a:ext cx="240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경보 상태 사진</a:t>
              </a:r>
              <a:endParaRPr lang="ko-KR" altLang="en-US" dirty="0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178886" y="3945458"/>
              <a:ext cx="5049298" cy="2179361"/>
              <a:chOff x="1044496" y="3945458"/>
              <a:chExt cx="5049298" cy="2179361"/>
            </a:xfrm>
          </p:grpSpPr>
          <p:pic>
            <p:nvPicPr>
              <p:cNvPr id="24" name="Picture 4" descr="C:\Users\u\Desktop\해야할거\스위치\c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6624" y="4521522"/>
                <a:ext cx="3897170" cy="1378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3" descr="C:\Users\u\Desktop\해야할거\스위치\소화전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3972" y="4305498"/>
                <a:ext cx="475205" cy="744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2052608" y="4502081"/>
                <a:ext cx="3889788" cy="16227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268632" y="4665538"/>
                <a:ext cx="3279746" cy="122141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Picture 7" descr="C:\Users\u\Desktop\Documents\개발 목록\speaker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0192">
                <a:off x="1235274" y="4146502"/>
                <a:ext cx="674461" cy="674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044496" y="3945458"/>
                <a:ext cx="24934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/>
                  <a:t>경보 알림</a:t>
                </a:r>
                <a:endParaRPr lang="ko-KR" altLang="en-US" sz="1400" dirty="0"/>
              </a:p>
            </p:txBody>
          </p:sp>
        </p:grpSp>
      </p:grpSp>
      <p:pic>
        <p:nvPicPr>
          <p:cNvPr id="1029" name="Picture 5" descr="C:\Users\u\Desktop\해야할거\스위치\스피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75" y="1196752"/>
            <a:ext cx="3506041" cy="277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4221088"/>
            <a:ext cx="5040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inherit"/>
              </a:rPr>
              <a:t>import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inherit"/>
              </a:rPr>
              <a:t>pyttsx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inherit"/>
            </a:endParaRPr>
          </a:p>
          <a:p>
            <a:pPr fontAlgn="base"/>
            <a:endParaRPr lang="en-US" altLang="ko-KR" dirty="0">
              <a:solidFill>
                <a:schemeClr val="bg1">
                  <a:lumMod val="50000"/>
                </a:schemeClr>
              </a:solidFill>
              <a:latin typeface="inherit"/>
            </a:endParaRPr>
          </a:p>
          <a:p>
            <a:pPr fontAlgn="base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inherit"/>
              </a:rPr>
              <a:t>engine =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inherit"/>
              </a:rPr>
              <a:t>pyttsx.init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inherit"/>
              </a:rPr>
              <a:t>()</a:t>
            </a:r>
          </a:p>
          <a:p>
            <a:pPr fontAlgn="base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inherit"/>
              </a:rPr>
              <a:t>engine.say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inherit"/>
              </a:rPr>
              <a:t>(‘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inherit"/>
              </a:rPr>
              <a:t>불법 주차 금지 구역입니다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inherit"/>
              </a:rPr>
              <a:t>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inherit"/>
              </a:rPr>
              <a:t>속히 이동해주시길 바랍니다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inherit"/>
              </a:rPr>
              <a:t>.’)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inherit"/>
            </a:endParaRPr>
          </a:p>
          <a:p>
            <a:pPr fontAlgn="base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inherit"/>
              </a:rPr>
              <a:t>engine.runAndWait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inherit"/>
              </a:rPr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0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</a:t>
            </a:r>
            <a:r>
              <a:rPr lang="ko-KR" altLang="en-US" sz="2500" dirty="0" err="1" smtClean="0"/>
              <a:t>라즈베리파이</a:t>
            </a:r>
            <a:r>
              <a:rPr lang="en-US" altLang="ko-KR" sz="2500" dirty="0" smtClean="0"/>
              <a:t>3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340768"/>
            <a:ext cx="9001000" cy="86409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https://sourceforge.net/projects/win32diskimager/</a:t>
            </a:r>
            <a:r>
              <a:rPr lang="en-US" altLang="ko-KR" sz="2000" dirty="0" smtClean="0"/>
              <a:t>		</a:t>
            </a:r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	</a:t>
            </a:r>
            <a:r>
              <a:rPr lang="ko-KR" altLang="en-US" sz="2000" dirty="0" smtClean="0"/>
              <a:t>해당 사이트에 접속</a:t>
            </a:r>
            <a:endParaRPr lang="en-US" altLang="ko-KR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7441" y="5431518"/>
            <a:ext cx="501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해당 버튼 클릭 후 설치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78712" y="3140968"/>
            <a:ext cx="4124325" cy="2290551"/>
            <a:chOff x="278712" y="3140968"/>
            <a:chExt cx="4124325" cy="22905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8712" y="3140968"/>
              <a:ext cx="4124325" cy="915229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</p:spPr>
        </p:pic>
        <p:cxnSp>
          <p:nvCxnSpPr>
            <p:cNvPr id="7" name="꺾인 연결선 6"/>
            <p:cNvCxnSpPr>
              <a:stCxn id="9" idx="0"/>
              <a:endCxn id="15" idx="2"/>
            </p:cNvCxnSpPr>
            <p:nvPr/>
          </p:nvCxnSpPr>
          <p:spPr>
            <a:xfrm rot="5400000" flipH="1" flipV="1">
              <a:off x="2179383" y="4351893"/>
              <a:ext cx="1465095" cy="69415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2716595" y="3473400"/>
              <a:ext cx="1084828" cy="493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2" y="2969512"/>
            <a:ext cx="1663724" cy="12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24" idx="0"/>
            <a:endCxn id="1027" idx="2"/>
          </p:cNvCxnSpPr>
          <p:nvPr/>
        </p:nvCxnSpPr>
        <p:spPr>
          <a:xfrm rot="5400000" flipH="1" flipV="1">
            <a:off x="6446102" y="4745567"/>
            <a:ext cx="1203866" cy="168037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40682" y="5431518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</a:t>
            </a:r>
            <a:r>
              <a:rPr lang="ko-KR" altLang="en-US" dirty="0"/>
              <a:t>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</a:t>
            </a:r>
            <a:r>
              <a:rPr lang="en-US" altLang="ko-KR" dirty="0"/>
              <a:t> </a:t>
            </a:r>
            <a:r>
              <a:rPr lang="ko-KR" altLang="en-US" dirty="0" smtClean="0"/>
              <a:t>파일 생성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91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8674" y="4729552"/>
            <a:ext cx="8247782" cy="1507760"/>
            <a:chOff x="428674" y="5089592"/>
            <a:chExt cx="8247782" cy="1507760"/>
          </a:xfrm>
        </p:grpSpPr>
        <p:sp>
          <p:nvSpPr>
            <p:cNvPr id="5" name="직사각형 4"/>
            <p:cNvSpPr/>
            <p:nvPr/>
          </p:nvSpPr>
          <p:spPr>
            <a:xfrm>
              <a:off x="539552" y="5665656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dirty="0" smtClean="0"/>
                <a:t>Camera</a:t>
              </a:r>
              <a:endParaRPr lang="en-US" altLang="ko-KR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28674" y="5384592"/>
              <a:ext cx="1190998" cy="9291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732930" y="5100968"/>
              <a:ext cx="1743741" cy="1496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932715" y="5089592"/>
              <a:ext cx="1743741" cy="14963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stCxn id="6" idx="3"/>
              <a:endCxn id="8" idx="1"/>
            </p:cNvCxnSpPr>
            <p:nvPr/>
          </p:nvCxnSpPr>
          <p:spPr>
            <a:xfrm>
              <a:off x="1619672" y="5849160"/>
              <a:ext cx="111325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8" idx="3"/>
              <a:endCxn id="10" idx="1"/>
            </p:cNvCxnSpPr>
            <p:nvPr/>
          </p:nvCxnSpPr>
          <p:spPr>
            <a:xfrm flipV="1">
              <a:off x="4476671" y="5837784"/>
              <a:ext cx="2456044" cy="11376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796826" y="5521640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Serial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6056" y="5373216"/>
              <a:ext cx="117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무선 </a:t>
              </a:r>
              <a:r>
                <a:rPr lang="en-US" altLang="ko-KR" dirty="0" smtClean="0"/>
                <a:t>LAN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34420" y="5661248"/>
              <a:ext cx="1005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H-CCTV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34942" y="5593648"/>
              <a:ext cx="1397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Web Server</a:t>
              </a:r>
              <a:endParaRPr lang="ko-KR" altLang="en-US" dirty="0"/>
            </a:p>
          </p:txBody>
        </p:sp>
      </p:grpSp>
      <p:sp>
        <p:nvSpPr>
          <p:cNvPr id="13" name="부제목 2"/>
          <p:cNvSpPr txBox="1">
            <a:spLocks/>
          </p:cNvSpPr>
          <p:nvPr/>
        </p:nvSpPr>
        <p:spPr>
          <a:xfrm>
            <a:off x="251520" y="1556792"/>
            <a:ext cx="8208912" cy="33123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7A9E74"/>
                </a:solidFill>
              </a:rPr>
              <a:t>H-CCTV</a:t>
            </a:r>
            <a:r>
              <a:rPr lang="ko-KR" altLang="en-US" sz="2000" dirty="0" smtClean="0">
                <a:solidFill>
                  <a:srgbClr val="7A9E74"/>
                </a:solidFill>
              </a:rPr>
              <a:t>에서 무선 </a:t>
            </a:r>
            <a:r>
              <a:rPr lang="en-US" altLang="ko-KR" sz="2000" dirty="0" smtClean="0">
                <a:solidFill>
                  <a:srgbClr val="7A9E74"/>
                </a:solidFill>
              </a:rPr>
              <a:t>LAN</a:t>
            </a:r>
            <a:r>
              <a:rPr lang="ko-KR" altLang="en-US" sz="2000" dirty="0" smtClean="0">
                <a:solidFill>
                  <a:srgbClr val="7A9E74"/>
                </a:solidFill>
              </a:rPr>
              <a:t>을 통해 불법 주차 데이터들을  웹 서버에 전송</a:t>
            </a:r>
            <a:endParaRPr lang="en-US" altLang="ko-KR" sz="2000" dirty="0" smtClean="0">
              <a:solidFill>
                <a:srgbClr val="7A9E74"/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7A9E74"/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rgbClr val="7A9E74"/>
                </a:solidFill>
              </a:rPr>
              <a:t>예시</a:t>
            </a:r>
            <a:r>
              <a:rPr lang="en-US" altLang="ko-KR" sz="2000" dirty="0" smtClean="0">
                <a:solidFill>
                  <a:srgbClr val="7A9E74"/>
                </a:solidFill>
              </a:rPr>
              <a:t>123.123.211.37:8080/</a:t>
            </a:r>
            <a:r>
              <a:rPr lang="en-US" altLang="ko-KR" sz="2000" dirty="0" err="1" smtClean="0">
                <a:solidFill>
                  <a:srgbClr val="7A9E74"/>
                </a:solidFill>
              </a:rPr>
              <a:t>transmission?id</a:t>
            </a:r>
            <a:r>
              <a:rPr lang="en-US" altLang="ko-KR" sz="2000" dirty="0" smtClean="0">
                <a:solidFill>
                  <a:srgbClr val="7A9E74"/>
                </a:solidFill>
              </a:rPr>
              <a:t>=3&amp;counter=17&amp;picture=12161217.jpg&amp;R_date=171028&amp;status=true</a:t>
            </a:r>
          </a:p>
          <a:p>
            <a:pPr marL="0" indent="0">
              <a:buNone/>
            </a:pPr>
            <a:endParaRPr lang="en-US" altLang="ko-KR" sz="2000" dirty="0" smtClean="0">
              <a:solidFill>
                <a:srgbClr val="7A9E74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7A9E74"/>
                </a:solidFill>
              </a:rPr>
              <a:t>	</a:t>
            </a:r>
            <a:r>
              <a:rPr lang="en-US" altLang="ko-KR" sz="2000" dirty="0" smtClean="0">
                <a:solidFill>
                  <a:srgbClr val="7A9E74"/>
                </a:solidFill>
              </a:rPr>
              <a:t>	</a:t>
            </a:r>
            <a:r>
              <a:rPr lang="en-US" altLang="ko-KR" sz="2000" dirty="0">
                <a:solidFill>
                  <a:srgbClr val="7A9E74"/>
                </a:solidFill>
              </a:rPr>
              <a:t>	</a:t>
            </a:r>
            <a:endParaRPr lang="en-US" altLang="ko-KR" sz="2000" dirty="0" smtClean="0">
              <a:solidFill>
                <a:srgbClr val="7A9E74"/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rgbClr val="7A9E74"/>
              </a:solidFill>
            </a:endParaRP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0" y="44624"/>
            <a:ext cx="7560840" cy="144016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/>
              <a:t>3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웹 서버 전송 매뉴얼</a:t>
            </a:r>
            <a:endParaRPr lang="en-US" altLang="ko-KR" sz="2800" dirty="0" smtClean="0"/>
          </a:p>
          <a:p>
            <a:pPr algn="l"/>
            <a:r>
              <a:rPr lang="en-US" altLang="ko-KR" sz="2500" dirty="0" smtClean="0"/>
              <a:t>	-</a:t>
            </a:r>
            <a:r>
              <a:rPr lang="ko-KR" altLang="en-US" sz="2500" dirty="0" smtClean="0"/>
              <a:t>상태전환 시 데이터 전송</a:t>
            </a:r>
            <a:endParaRPr lang="en-US" altLang="ko-KR" sz="2500" dirty="0" smtClean="0"/>
          </a:p>
          <a:p>
            <a:pPr algn="l"/>
            <a:r>
              <a:rPr lang="en-US" altLang="ko-KR" sz="2500" dirty="0"/>
              <a:t>	</a:t>
            </a:r>
            <a:r>
              <a:rPr lang="en-US" altLang="ko-KR" sz="2500" dirty="0" smtClean="0"/>
              <a:t>-H-CCTV</a:t>
            </a:r>
            <a:r>
              <a:rPr lang="ko-KR" altLang="en-US" sz="2500" dirty="0" smtClean="0"/>
              <a:t>에서 웹 서버로 데이터 전송</a:t>
            </a:r>
            <a:r>
              <a:rPr lang="en-US" altLang="ko-KR" sz="2500" dirty="0" smtClean="0"/>
              <a:t/>
            </a:r>
            <a:br>
              <a:rPr lang="en-US" altLang="ko-KR" sz="2500" dirty="0" smtClean="0"/>
            </a:b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3625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920555" y="4664169"/>
            <a:ext cx="5955701" cy="1569897"/>
            <a:chOff x="144016" y="5027455"/>
            <a:chExt cx="5955701" cy="1569897"/>
          </a:xfrm>
        </p:grpSpPr>
        <p:cxnSp>
          <p:nvCxnSpPr>
            <p:cNvPr id="18" name="직선 화살표 연결선 17"/>
            <p:cNvCxnSpPr/>
            <p:nvPr/>
          </p:nvCxnSpPr>
          <p:spPr>
            <a:xfrm rot="10800000" flipH="1">
              <a:off x="1924496" y="5448470"/>
              <a:ext cx="2431480" cy="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262911" y="5027455"/>
              <a:ext cx="1771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무선 </a:t>
              </a:r>
              <a:r>
                <a:rPr lang="en-US" altLang="ko-KR" sz="1200" dirty="0" smtClean="0"/>
                <a:t>LAN(Polling </a:t>
              </a:r>
              <a:r>
                <a:rPr lang="ko-KR" altLang="en-US" sz="1200" dirty="0" smtClean="0"/>
                <a:t>기법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55976" y="5100968"/>
              <a:ext cx="1743741" cy="1496384"/>
              <a:chOff x="2732930" y="5100968"/>
              <a:chExt cx="1743741" cy="149638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32930" y="5100968"/>
                <a:ext cx="1743741" cy="149638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059832" y="5651956"/>
                <a:ext cx="1005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H-CCTV</a:t>
                </a:r>
                <a:endParaRPr lang="ko-KR" altLang="en-US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144016" y="5088430"/>
              <a:ext cx="1743741" cy="1496384"/>
              <a:chOff x="6932715" y="5089592"/>
              <a:chExt cx="1743741" cy="149638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6932715" y="5089592"/>
                <a:ext cx="1743741" cy="149638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134942" y="5593648"/>
                <a:ext cx="1397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Web Server</a:t>
                </a:r>
                <a:endParaRPr lang="ko-KR" altLang="en-US" dirty="0"/>
              </a:p>
            </p:txBody>
          </p:sp>
        </p:grpSp>
      </p:grpSp>
      <p:sp>
        <p:nvSpPr>
          <p:cNvPr id="13" name="부제목 2"/>
          <p:cNvSpPr txBox="1">
            <a:spLocks/>
          </p:cNvSpPr>
          <p:nvPr/>
        </p:nvSpPr>
        <p:spPr>
          <a:xfrm>
            <a:off x="144016" y="1484784"/>
            <a:ext cx="8892480" cy="230425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 smtClean="0">
              <a:solidFill>
                <a:srgbClr val="7A9E74"/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7A9E74"/>
              </a:solidFill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rgbClr val="7A9E74"/>
                </a:solidFill>
              </a:rPr>
              <a:t>웹 서버에서 무선 </a:t>
            </a:r>
            <a:r>
              <a:rPr lang="en-US" altLang="ko-KR" sz="2000" dirty="0" smtClean="0">
                <a:solidFill>
                  <a:srgbClr val="7A9E74"/>
                </a:solidFill>
              </a:rPr>
              <a:t>LAN</a:t>
            </a:r>
            <a:r>
              <a:rPr lang="ko-KR" altLang="en-US" sz="2000" dirty="0">
                <a:solidFill>
                  <a:srgbClr val="7A9E74"/>
                </a:solidFill>
              </a:rPr>
              <a:t>을</a:t>
            </a:r>
            <a:r>
              <a:rPr lang="ko-KR" altLang="en-US" sz="2000" dirty="0" smtClean="0">
                <a:solidFill>
                  <a:srgbClr val="7A9E74"/>
                </a:solidFill>
              </a:rPr>
              <a:t> 통해 해당 </a:t>
            </a:r>
            <a:r>
              <a:rPr lang="en-US" altLang="ko-KR" sz="2000" dirty="0" smtClean="0">
                <a:solidFill>
                  <a:srgbClr val="7A9E74"/>
                </a:solidFill>
              </a:rPr>
              <a:t>H-CCTV</a:t>
            </a:r>
            <a:r>
              <a:rPr lang="ko-KR" altLang="en-US" sz="2000" dirty="0" smtClean="0">
                <a:solidFill>
                  <a:srgbClr val="7A9E74"/>
                </a:solidFill>
              </a:rPr>
              <a:t>에 상태 변환 데이터 전송</a:t>
            </a:r>
            <a:endParaRPr lang="en-US" altLang="ko-KR" sz="2000" dirty="0" smtClean="0">
              <a:solidFill>
                <a:srgbClr val="7A9E74"/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7A9E74"/>
                </a:solidFill>
              </a:rPr>
              <a:t/>
            </a:r>
            <a:br>
              <a:rPr lang="en-US" altLang="ko-KR" sz="2000" dirty="0" smtClean="0">
                <a:solidFill>
                  <a:srgbClr val="7A9E74"/>
                </a:solidFill>
              </a:rPr>
            </a:br>
            <a:r>
              <a:rPr lang="ko-KR" altLang="en-US" sz="2000" dirty="0" smtClean="0">
                <a:solidFill>
                  <a:srgbClr val="7A9E74"/>
                </a:solidFill>
              </a:rPr>
              <a:t>예시</a:t>
            </a:r>
            <a:r>
              <a:rPr lang="en-US" altLang="ko-KR" sz="2000" dirty="0" smtClean="0">
                <a:solidFill>
                  <a:srgbClr val="7A9E74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7A9E74"/>
                </a:solidFill>
              </a:rPr>
              <a:t>123.123.211.37:8080/</a:t>
            </a:r>
            <a:r>
              <a:rPr lang="en-US" altLang="ko-KR" sz="2000" dirty="0" err="1" smtClean="0">
                <a:solidFill>
                  <a:srgbClr val="7A9E74"/>
                </a:solidFill>
              </a:rPr>
              <a:t>statechange?id</a:t>
            </a:r>
            <a:r>
              <a:rPr lang="en-US" altLang="ko-KR" sz="2000" dirty="0" smtClean="0">
                <a:solidFill>
                  <a:srgbClr val="7A9E74"/>
                </a:solidFill>
              </a:rPr>
              <a:t>=3&amp;status=false			</a:t>
            </a:r>
          </a:p>
          <a:p>
            <a:pPr marL="0" indent="0">
              <a:buNone/>
            </a:pPr>
            <a:endParaRPr lang="en-US" altLang="ko-KR" sz="2000" dirty="0" smtClean="0">
              <a:solidFill>
                <a:srgbClr val="7A9E74"/>
              </a:solidFill>
            </a:endParaRP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-18596" y="44624"/>
            <a:ext cx="8280920" cy="129614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 smtClean="0"/>
              <a:t>4</a:t>
            </a:r>
            <a:r>
              <a:rPr lang="en-US" altLang="ko-KR" sz="2500" dirty="0" smtClean="0"/>
              <a:t>.</a:t>
            </a:r>
            <a:r>
              <a:rPr lang="ko-KR" altLang="en-US" sz="2500" dirty="0" smtClean="0"/>
              <a:t> </a:t>
            </a:r>
            <a:r>
              <a:rPr lang="ko-KR" altLang="en-US" sz="2800" dirty="0" smtClean="0"/>
              <a:t>경보 결과 송수신 매뉴얼</a:t>
            </a:r>
          </a:p>
          <a:p>
            <a:pPr algn="l"/>
            <a:r>
              <a:rPr lang="en-US" altLang="ko-KR" sz="2500" dirty="0" smtClean="0"/>
              <a:t>	-</a:t>
            </a:r>
            <a:r>
              <a:rPr lang="ko-KR" altLang="en-US" sz="2500" dirty="0" smtClean="0"/>
              <a:t>웹 사이트에서 상태전환 시 데이터 전송</a:t>
            </a:r>
            <a:endParaRPr lang="en-US" altLang="ko-KR" sz="2500" dirty="0" smtClean="0"/>
          </a:p>
          <a:p>
            <a:pPr algn="l"/>
            <a:r>
              <a:rPr lang="en-US" altLang="ko-KR" sz="2500" dirty="0"/>
              <a:t>	</a:t>
            </a:r>
            <a:r>
              <a:rPr lang="en-US" altLang="ko-KR" sz="2500" dirty="0" smtClean="0"/>
              <a:t>-</a:t>
            </a:r>
            <a:r>
              <a:rPr lang="ko-KR" altLang="en-US" sz="2500" dirty="0" smtClean="0"/>
              <a:t>상태 전환 명령 시 </a:t>
            </a:r>
            <a:r>
              <a:rPr lang="en-US" altLang="ko-KR" sz="2500" dirty="0" smtClean="0"/>
              <a:t>H-CCTV</a:t>
            </a:r>
            <a:r>
              <a:rPr lang="ko-KR" altLang="en-US" sz="2500" dirty="0" smtClean="0"/>
              <a:t>에서 상태 전환</a:t>
            </a:r>
            <a:endParaRPr lang="en-US" altLang="ko-KR" sz="2500" dirty="0" smtClean="0"/>
          </a:p>
          <a:p>
            <a:pPr algn="l"/>
            <a:r>
              <a:rPr lang="en-US" altLang="ko-KR" sz="2500" dirty="0"/>
              <a:t>	</a:t>
            </a:r>
            <a:endParaRPr lang="en-US" altLang="ko-KR" sz="2500" dirty="0" smtClean="0"/>
          </a:p>
          <a:p>
            <a:pPr algn="l"/>
            <a:r>
              <a:rPr lang="en-US" altLang="ko-KR" sz="2500" dirty="0" smtClean="0"/>
              <a:t/>
            </a:r>
            <a:br>
              <a:rPr lang="en-US" altLang="ko-KR" sz="2500" dirty="0" smtClean="0"/>
            </a:br>
            <a:endParaRPr lang="ko-KR" altLang="en-US" sz="25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701034" y="5805264"/>
            <a:ext cx="2468219" cy="0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17114" y="5116542"/>
            <a:ext cx="117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Response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94859" y="5887207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Request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1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8921"/>
            <a:ext cx="7772400" cy="1470025"/>
          </a:xfrm>
        </p:spPr>
        <p:txBody>
          <a:bodyPr/>
          <a:lstStyle/>
          <a:p>
            <a:r>
              <a:rPr lang="ko-KR" altLang="en-US" smtClean="0"/>
              <a:t>부품목</a:t>
            </a:r>
            <a:r>
              <a:rPr lang="ko-KR" altLang="en-US"/>
              <a:t>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9170" y="1296144"/>
            <a:ext cx="9114829" cy="5733256"/>
          </a:xfrm>
        </p:spPr>
        <p:txBody>
          <a:bodyPr>
            <a:noAutofit/>
          </a:bodyPr>
          <a:lstStyle/>
          <a:p>
            <a:pPr marL="285750" indent="-285750" algn="l" fontAlgn="ctr">
              <a:buFont typeface="Arial" pitchFamily="34" charset="0"/>
              <a:buChar char="•"/>
            </a:pPr>
            <a:r>
              <a:rPr lang="ko-KR" altLang="en-US" sz="1600" u="none" strike="noStrike" dirty="0" smtClean="0">
                <a:effectLst/>
              </a:rPr>
              <a:t>정품 </a:t>
            </a:r>
            <a:r>
              <a:rPr lang="ko-KR" altLang="en-US" sz="1600" dirty="0" err="1" smtClean="0"/>
              <a:t>라즈베리파이</a:t>
            </a:r>
            <a:r>
              <a:rPr lang="en-US" altLang="ko-KR" sz="1600" dirty="0" smtClean="0"/>
              <a:t>3</a:t>
            </a:r>
            <a:r>
              <a:rPr lang="en-US" altLang="ko-KR" sz="1600" u="none" strike="noStrike" dirty="0" smtClean="0">
                <a:effectLst/>
              </a:rPr>
              <a:t> </a:t>
            </a:r>
            <a:r>
              <a:rPr lang="ko-KR" altLang="en-US" sz="1600" u="none" strike="noStrike" dirty="0" smtClean="0">
                <a:effectLst/>
              </a:rPr>
              <a:t>전용 카메라 모듈 </a:t>
            </a:r>
            <a:r>
              <a:rPr lang="en-US" altLang="ko-KR" sz="1600" u="none" strike="noStrike" dirty="0" smtClean="0">
                <a:effectLst/>
              </a:rPr>
              <a:t>8MP</a:t>
            </a:r>
          </a:p>
          <a:p>
            <a:pPr algn="l" fontAlgn="ctr"/>
            <a:r>
              <a:rPr lang="en-US" altLang="ko-KR" sz="1600" dirty="0" smtClean="0">
                <a:solidFill>
                  <a:srgbClr val="000000"/>
                </a:solidFill>
              </a:rPr>
              <a:t> 	-</a:t>
            </a:r>
            <a:r>
              <a:rPr lang="ko-KR" altLang="en-US" sz="1600" dirty="0" smtClean="0">
                <a:solidFill>
                  <a:srgbClr val="000000"/>
                </a:solidFill>
              </a:rPr>
              <a:t>카메라 모듈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pPr algn="l" fontAlgn="ctr"/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 algn="l" fontAlgn="ctr">
              <a:buFont typeface="Arial" pitchFamily="34" charset="0"/>
              <a:buChar char="•"/>
            </a:pPr>
            <a:r>
              <a:rPr lang="ko-KR" altLang="en-US" sz="1600" u="none" strike="noStrike" dirty="0" smtClean="0">
                <a:effectLst/>
              </a:rPr>
              <a:t>초보자용 </a:t>
            </a:r>
            <a:r>
              <a:rPr lang="ko-KR" altLang="en-US" sz="1600" u="none" strike="noStrike" dirty="0" err="1" smtClean="0">
                <a:effectLst/>
              </a:rPr>
              <a:t>라즈베리파이</a:t>
            </a:r>
            <a:r>
              <a:rPr lang="en-US" altLang="ko-KR" sz="1600" u="none" strike="noStrike" dirty="0" smtClean="0">
                <a:effectLst/>
              </a:rPr>
              <a:t>3 </a:t>
            </a:r>
            <a:r>
              <a:rPr lang="ko-KR" altLang="en-US" sz="1600" u="none" strike="noStrike" dirty="0" err="1" smtClean="0">
                <a:effectLst/>
              </a:rPr>
              <a:t>스타터</a:t>
            </a:r>
            <a:r>
              <a:rPr lang="ko-KR" altLang="en-US" sz="1600" u="none" strike="noStrike" dirty="0" smtClean="0">
                <a:effectLst/>
              </a:rPr>
              <a:t> 키트 </a:t>
            </a:r>
            <a:r>
              <a:rPr lang="en-US" altLang="ko-KR" sz="1600" u="none" strike="noStrike" dirty="0" smtClean="0">
                <a:effectLst/>
              </a:rPr>
              <a:t>V2 (Raspberry Pi 3 Model B Starter Kit V2)</a:t>
            </a:r>
          </a:p>
          <a:p>
            <a:pPr algn="l" fontAlgn="ctr"/>
            <a:r>
              <a:rPr lang="en-US" altLang="ko-KR" sz="1600" dirty="0">
                <a:solidFill>
                  <a:srgbClr val="000000"/>
                </a:solidFill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</a:rPr>
              <a:t>-H-CCTV</a:t>
            </a:r>
            <a:r>
              <a:rPr lang="ko-KR" altLang="en-US" sz="1600" dirty="0" smtClean="0">
                <a:solidFill>
                  <a:srgbClr val="000000"/>
                </a:solidFill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</a:rPr>
              <a:t> (</a:t>
            </a:r>
            <a:r>
              <a:rPr lang="ko-KR" altLang="en-US" sz="1600" dirty="0" smtClean="0">
                <a:solidFill>
                  <a:srgbClr val="000000"/>
                </a:solidFill>
              </a:rPr>
              <a:t>메</a:t>
            </a:r>
            <a:r>
              <a:rPr lang="ko-KR" altLang="en-US" sz="1600" dirty="0">
                <a:solidFill>
                  <a:srgbClr val="000000"/>
                </a:solidFill>
              </a:rPr>
              <a:t>인</a:t>
            </a:r>
            <a:r>
              <a:rPr lang="en-US" altLang="ko-KR" sz="1600" dirty="0" smtClean="0">
                <a:solidFill>
                  <a:srgbClr val="000000"/>
                </a:solidFill>
              </a:rPr>
              <a:t>)</a:t>
            </a:r>
          </a:p>
          <a:p>
            <a:pPr algn="l" fontAlgn="ctr"/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600" u="none" strike="noStrike" dirty="0" smtClean="0">
                <a:effectLst/>
              </a:rPr>
              <a:t>삼성전자 </a:t>
            </a:r>
            <a:r>
              <a:rPr lang="en-US" altLang="ko-KR" sz="1600" u="none" strike="noStrike" dirty="0" smtClean="0">
                <a:effectLst/>
              </a:rPr>
              <a:t>MICRO SDXC 128GB EVO UHS-I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</a:rPr>
              <a:t>-SD</a:t>
            </a:r>
            <a:r>
              <a:rPr lang="ko-KR" altLang="en-US" sz="1600" dirty="0" smtClean="0">
                <a:solidFill>
                  <a:srgbClr val="000000"/>
                </a:solidFill>
              </a:rPr>
              <a:t>카드 </a:t>
            </a:r>
            <a:r>
              <a:rPr lang="en-US" altLang="ko-KR" sz="1600" dirty="0" smtClean="0">
                <a:solidFill>
                  <a:srgbClr val="000000"/>
                </a:solidFill>
              </a:rPr>
              <a:t>(OS</a:t>
            </a:r>
            <a:r>
              <a:rPr lang="ko-KR" altLang="en-US" sz="1600" dirty="0" smtClean="0">
                <a:solidFill>
                  <a:srgbClr val="000000"/>
                </a:solidFill>
              </a:rPr>
              <a:t>설치용</a:t>
            </a:r>
            <a:r>
              <a:rPr lang="en-US" altLang="ko-KR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600" u="none" strike="noStrike" dirty="0" err="1" smtClean="0">
                <a:effectLst/>
              </a:rPr>
              <a:t>샌디스크</a:t>
            </a:r>
            <a:r>
              <a:rPr lang="ko-KR" altLang="en-US" sz="1600" u="none" strike="noStrike" dirty="0" smtClean="0">
                <a:effectLst/>
              </a:rPr>
              <a:t> </a:t>
            </a:r>
            <a:r>
              <a:rPr lang="en-US" altLang="ko-KR" sz="1600" u="none" strike="noStrike" dirty="0" err="1" smtClean="0">
                <a:effectLst/>
              </a:rPr>
              <a:t>Cruzer</a:t>
            </a:r>
            <a:r>
              <a:rPr lang="en-US" altLang="ko-KR" sz="1600" u="none" strike="noStrike" dirty="0" smtClean="0">
                <a:effectLst/>
              </a:rPr>
              <a:t> Blade CZ50 64GB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</a:rPr>
              <a:t>-USB (</a:t>
            </a:r>
            <a:r>
              <a:rPr lang="ko-KR" altLang="en-US" sz="1600" dirty="0" smtClean="0">
                <a:solidFill>
                  <a:srgbClr val="000000"/>
                </a:solidFill>
              </a:rPr>
              <a:t>데이터 저장용</a:t>
            </a:r>
            <a:r>
              <a:rPr lang="en-US" altLang="ko-KR" sz="1600" dirty="0" smtClean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n-US" altLang="ko-KR" sz="1600" u="none" strike="noStrike" dirty="0" smtClean="0">
                <a:effectLst/>
              </a:rPr>
              <a:t>H-CCTV</a:t>
            </a:r>
            <a:r>
              <a:rPr lang="ko-KR" altLang="en-US" sz="1600" u="none" strike="noStrike" dirty="0" smtClean="0">
                <a:effectLst/>
              </a:rPr>
              <a:t> </a:t>
            </a:r>
            <a:r>
              <a:rPr lang="en-US" altLang="ko-KR" sz="1600" u="none" strike="noStrike" dirty="0" smtClean="0">
                <a:effectLst/>
              </a:rPr>
              <a:t>ABS </a:t>
            </a:r>
            <a:r>
              <a:rPr lang="ko-KR" altLang="en-US" sz="1600" u="none" strike="noStrike" dirty="0" smtClean="0">
                <a:effectLst/>
              </a:rPr>
              <a:t>케이스 커버 보호 상자 </a:t>
            </a:r>
            <a:r>
              <a:rPr lang="ko-KR" altLang="en-US" sz="1600" dirty="0" err="1" smtClean="0"/>
              <a:t>라즈베리파이</a:t>
            </a:r>
            <a:r>
              <a:rPr lang="en-US" altLang="ko-KR" sz="1600" dirty="0" smtClean="0"/>
              <a:t>3</a:t>
            </a:r>
            <a:r>
              <a:rPr lang="en-US" altLang="ko-KR" sz="1600" u="none" strike="noStrike" dirty="0" smtClean="0">
                <a:effectLst/>
              </a:rPr>
              <a:t> </a:t>
            </a:r>
            <a:r>
              <a:rPr lang="ko-KR" altLang="en-US" sz="1600" u="none" strike="noStrike" dirty="0" smtClean="0">
                <a:effectLst/>
              </a:rPr>
              <a:t>모델 </a:t>
            </a:r>
            <a:r>
              <a:rPr lang="en-US" altLang="ko-KR" sz="1600" u="none" strike="noStrike" dirty="0" smtClean="0">
                <a:effectLst/>
              </a:rPr>
              <a:t>B/</a:t>
            </a:r>
            <a:r>
              <a:rPr lang="ko-KR" altLang="en-US" sz="1600" u="none" strike="noStrike" dirty="0" smtClean="0">
                <a:effectLst/>
              </a:rPr>
              <a:t>파이 </a:t>
            </a:r>
            <a:r>
              <a:rPr lang="en-US" altLang="ko-KR" sz="1600" u="none" strike="noStrike" dirty="0" smtClean="0">
                <a:effectLst/>
              </a:rPr>
              <a:t>2B </a:t>
            </a:r>
            <a:r>
              <a:rPr lang="ko-KR" altLang="en-US" sz="1600" u="none" strike="noStrike" dirty="0" smtClean="0">
                <a:effectLst/>
              </a:rPr>
              <a:t>카메라 </a:t>
            </a:r>
            <a:r>
              <a:rPr lang="ko-KR" altLang="en-US" sz="1600" u="none" strike="noStrike" dirty="0" err="1" smtClean="0">
                <a:effectLst/>
              </a:rPr>
              <a:t>홀더</a:t>
            </a:r>
            <a:endParaRPr lang="en-US" altLang="ko-KR" sz="1600" u="none" strike="noStrike" dirty="0" smtClean="0">
              <a:effectLst/>
            </a:endParaRPr>
          </a:p>
          <a:p>
            <a:pPr algn="l"/>
            <a:r>
              <a:rPr lang="en-US" altLang="ko-KR" sz="1600" i="0" dirty="0">
                <a:solidFill>
                  <a:srgbClr val="333333"/>
                </a:solidFill>
                <a:latin typeface="돋움"/>
              </a:rPr>
              <a:t>	</a:t>
            </a:r>
            <a:r>
              <a:rPr lang="en-US" altLang="ko-KR" sz="1600" i="0" dirty="0" smtClean="0">
                <a:solidFill>
                  <a:srgbClr val="333333"/>
                </a:solidFill>
                <a:latin typeface="돋움"/>
              </a:rPr>
              <a:t>-</a:t>
            </a:r>
            <a:r>
              <a:rPr lang="ko-KR" altLang="en-US" sz="1600" i="0" dirty="0" smtClean="0">
                <a:solidFill>
                  <a:srgbClr val="333333"/>
                </a:solidFill>
                <a:latin typeface="돋움"/>
              </a:rPr>
              <a:t>카메라 케이스</a:t>
            </a:r>
            <a:endParaRPr lang="en-US" altLang="ko-KR" sz="1600" i="0" dirty="0" smtClean="0">
              <a:solidFill>
                <a:srgbClr val="333333"/>
              </a:solidFill>
              <a:latin typeface="돋움"/>
            </a:endParaRPr>
          </a:p>
          <a:p>
            <a:pPr algn="l"/>
            <a:endParaRPr lang="ko-KR" altLang="en-US" sz="1600" i="0" u="none" strike="noStrike" dirty="0" smtClean="0">
              <a:solidFill>
                <a:srgbClr val="333333"/>
              </a:solidFill>
              <a:effectLst/>
              <a:latin typeface="돋움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600" u="none" strike="noStrike" dirty="0" err="1" smtClean="0">
                <a:effectLst/>
              </a:rPr>
              <a:t>마이크로랩</a:t>
            </a:r>
            <a:r>
              <a:rPr lang="ko-KR" altLang="en-US" sz="1600" u="none" strike="noStrike" dirty="0" smtClean="0">
                <a:effectLst/>
              </a:rPr>
              <a:t> </a:t>
            </a:r>
            <a:r>
              <a:rPr lang="en-US" altLang="ko-KR" sz="1600" u="none" strike="noStrike" dirty="0" smtClean="0">
                <a:effectLst/>
              </a:rPr>
              <a:t>B-17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</a:rPr>
              <a:t>-</a:t>
            </a:r>
            <a:r>
              <a:rPr lang="ko-KR" altLang="en-US" sz="1600" dirty="0" smtClean="0">
                <a:solidFill>
                  <a:srgbClr val="000000"/>
                </a:solidFill>
              </a:rPr>
              <a:t>스피커 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5679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6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7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</a:t>
            </a:r>
            <a:r>
              <a:rPr lang="ko-KR" altLang="en-US" sz="2500" dirty="0" err="1" smtClean="0"/>
              <a:t>라즈베리파이</a:t>
            </a:r>
            <a:r>
              <a:rPr lang="en-US" altLang="ko-KR" sz="2500" dirty="0" smtClean="0"/>
              <a:t>3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pic>
        <p:nvPicPr>
          <p:cNvPr id="1026" name="Picture 2" descr="C:\Users\u\Desktop\해야할거\스위치\고니\sdsd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19090"/>
            <a:ext cx="2520280" cy="258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9" idx="0"/>
            <a:endCxn id="1026" idx="2"/>
          </p:cNvCxnSpPr>
          <p:nvPr/>
        </p:nvCxnSpPr>
        <p:spPr>
          <a:xfrm rot="5400000" flipH="1" flipV="1">
            <a:off x="4109719" y="4370875"/>
            <a:ext cx="864096" cy="132474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049" y="4869160"/>
            <a:ext cx="869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준비된 </a:t>
            </a:r>
            <a:r>
              <a:rPr lang="en-US" altLang="ko-KR" dirty="0"/>
              <a:t>micro SD</a:t>
            </a:r>
            <a:r>
              <a:rPr lang="ko-KR" altLang="en-US" dirty="0"/>
              <a:t>카드를 </a:t>
            </a:r>
            <a:r>
              <a:rPr lang="en-US" altLang="ko-KR" dirty="0"/>
              <a:t>SD Card Formatter</a:t>
            </a:r>
            <a:r>
              <a:rPr lang="ko-KR" altLang="en-US" dirty="0"/>
              <a:t>로 포맷을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67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</a:t>
            </a:r>
            <a:r>
              <a:rPr lang="ko-KR" altLang="en-US" sz="2500" dirty="0" err="1" smtClean="0"/>
              <a:t>라즈베리파이</a:t>
            </a:r>
            <a:r>
              <a:rPr lang="en-US" altLang="ko-KR" sz="2500" dirty="0" smtClean="0"/>
              <a:t>3 </a:t>
            </a:r>
            <a:r>
              <a:rPr lang="ko-KR" altLang="en-US" sz="2500" dirty="0" smtClean="0"/>
              <a:t>설치</a:t>
            </a:r>
            <a:endParaRPr lang="ko-KR" altLang="en-US" sz="2500" dirty="0"/>
          </a:p>
        </p:txBody>
      </p:sp>
      <p:pic>
        <p:nvPicPr>
          <p:cNvPr id="2050" name="Picture 2" descr="C:\Users\u\Desktop\해야할거\스위치\고니\win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5" y="1412776"/>
            <a:ext cx="374279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3317" y="1412776"/>
            <a:ext cx="3704261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2050" idx="3"/>
            <a:endCxn id="6" idx="1"/>
          </p:cNvCxnSpPr>
          <p:nvPr/>
        </p:nvCxnSpPr>
        <p:spPr>
          <a:xfrm>
            <a:off x="4067944" y="2708920"/>
            <a:ext cx="9553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107382" y="1981732"/>
            <a:ext cx="216024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A9E74"/>
              </a:solidFill>
            </a:endParaRPr>
          </a:p>
        </p:txBody>
      </p:sp>
      <p:cxnSp>
        <p:nvCxnSpPr>
          <p:cNvPr id="17" name="꺾인 연결선 16"/>
          <p:cNvCxnSpPr>
            <a:stCxn id="12" idx="2"/>
            <a:endCxn id="21" idx="0"/>
          </p:cNvCxnSpPr>
          <p:nvPr/>
        </p:nvCxnSpPr>
        <p:spPr>
          <a:xfrm rot="16200000" flipH="1">
            <a:off x="3195243" y="2145899"/>
            <a:ext cx="335541" cy="295238"/>
          </a:xfrm>
          <a:prstGeom prst="bentConnector3">
            <a:avLst>
              <a:gd name="adj1" fmla="val 50000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9482" y="2461289"/>
            <a:ext cx="642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6049" y="4869160"/>
            <a:ext cx="869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rabicPeriod" startAt="2"/>
            </a:pPr>
            <a:r>
              <a:rPr lang="en-US" altLang="ko-KR" dirty="0" smtClean="0"/>
              <a:t> Win32DiskImager</a:t>
            </a:r>
            <a:r>
              <a:rPr lang="ko-KR" altLang="en-US" dirty="0"/>
              <a:t>로 미리 준비한 </a:t>
            </a:r>
            <a:r>
              <a:rPr lang="ko-KR" altLang="en-US" dirty="0" err="1"/>
              <a:t>라즈비안</a:t>
            </a:r>
            <a:r>
              <a:rPr lang="ko-KR" altLang="en-US" dirty="0"/>
              <a:t>  </a:t>
            </a:r>
            <a:r>
              <a:rPr lang="en-US" altLang="ko-KR" dirty="0"/>
              <a:t>OS</a:t>
            </a:r>
            <a:r>
              <a:rPr lang="ko-KR" altLang="en-US" dirty="0"/>
              <a:t>를 해당</a:t>
            </a:r>
            <a:r>
              <a:rPr lang="en-US" altLang="ko-KR" dirty="0"/>
              <a:t> micro SD</a:t>
            </a:r>
            <a:r>
              <a:rPr lang="ko-KR" altLang="en-US" dirty="0"/>
              <a:t>카드에 </a:t>
            </a:r>
            <a:r>
              <a:rPr lang="ko-KR" altLang="en-US" dirty="0" smtClean="0"/>
              <a:t>이미지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를 </a:t>
            </a:r>
            <a:r>
              <a:rPr lang="ko-KR" altLang="en-US" dirty="0"/>
              <a:t>입힌다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 smtClean="0"/>
              <a:t>  Image </a:t>
            </a:r>
            <a:r>
              <a:rPr lang="ko-KR" altLang="en-US" dirty="0"/>
              <a:t>삽입 후 연결할 </a:t>
            </a:r>
            <a:r>
              <a:rPr lang="ko-KR" altLang="en-US" dirty="0" err="1"/>
              <a:t>라즈베리파이</a:t>
            </a:r>
            <a:r>
              <a:rPr lang="en-US" altLang="ko-KR" dirty="0"/>
              <a:t>3</a:t>
            </a:r>
            <a:r>
              <a:rPr lang="ko-KR" altLang="en-US" dirty="0"/>
              <a:t>에 </a:t>
            </a:r>
            <a:r>
              <a:rPr lang="en-US" altLang="ko-KR" dirty="0" err="1"/>
              <a:t>microSD</a:t>
            </a:r>
            <a:r>
              <a:rPr lang="ko-KR" altLang="en-US" dirty="0"/>
              <a:t>카드를 삽입</a:t>
            </a:r>
            <a:r>
              <a:rPr lang="en-US" altLang="ko-KR" dirty="0"/>
              <a:t> </a:t>
            </a:r>
            <a:r>
              <a:rPr lang="ko-KR" altLang="en-US" dirty="0" smtClean="0"/>
              <a:t>후 실행한다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8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375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/>
              <a:t>개발 환경 구성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	</a:t>
            </a:r>
            <a:r>
              <a:rPr lang="en-US" altLang="ko-KR" sz="2500" dirty="0" smtClean="0"/>
              <a:t>-</a:t>
            </a:r>
            <a:r>
              <a:rPr lang="ko-KR" altLang="en-US" sz="2500" dirty="0" smtClean="0"/>
              <a:t>원격 조작 설치</a:t>
            </a:r>
            <a:r>
              <a:rPr lang="en-US" altLang="ko-KR" sz="2500" dirty="0" smtClean="0"/>
              <a:t>(Putty)</a:t>
            </a:r>
            <a:endParaRPr lang="ko-KR" altLang="en-US" sz="25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340768"/>
            <a:ext cx="8352928" cy="864096"/>
          </a:xfrm>
        </p:spPr>
        <p:txBody>
          <a:bodyPr>
            <a:noAutofit/>
          </a:bodyPr>
          <a:lstStyle/>
          <a:p>
            <a:r>
              <a:rPr lang="en-US" altLang="ko-KR" sz="2000" dirty="0">
                <a:hlinkClick r:id="rId2"/>
              </a:rPr>
              <a:t>https://www.chiark.greenend.org.uk/~</a:t>
            </a:r>
            <a:r>
              <a:rPr lang="en-US" altLang="ko-KR" sz="2000" dirty="0" smtClean="0">
                <a:hlinkClick r:id="rId2"/>
              </a:rPr>
              <a:t>sgtatham/putty/latest.html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  </a:t>
            </a:r>
            <a:r>
              <a:rPr lang="ko-KR" altLang="en-US" sz="2000" dirty="0" smtClean="0"/>
              <a:t>해당 사이트에 접속</a:t>
            </a:r>
            <a:endParaRPr lang="en-US" altLang="ko-KR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12" y="2459315"/>
            <a:ext cx="4124325" cy="20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9" idx="0"/>
            <a:endCxn id="15" idx="2"/>
          </p:cNvCxnSpPr>
          <p:nvPr/>
        </p:nvCxnSpPr>
        <p:spPr>
          <a:xfrm rot="5400000" flipH="1" flipV="1">
            <a:off x="2241491" y="4168991"/>
            <a:ext cx="927116" cy="1640961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234" y="5453029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1. OS</a:t>
            </a:r>
            <a:r>
              <a:rPr lang="ko-KR" altLang="en-US" dirty="0" smtClean="0"/>
              <a:t>에 맞게 다운 및 설치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983116" y="4032890"/>
            <a:ext cx="1084828" cy="49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6965" y="3212976"/>
            <a:ext cx="1420805" cy="1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24" idx="0"/>
            <a:endCxn id="1027" idx="2"/>
          </p:cNvCxnSpPr>
          <p:nvPr/>
        </p:nvCxnSpPr>
        <p:spPr>
          <a:xfrm rot="5400000" flipH="1" flipV="1">
            <a:off x="6072434" y="4910291"/>
            <a:ext cx="929843" cy="140025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44008" y="5445224"/>
            <a:ext cx="3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이미지 파일 생성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41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10861</TotalTime>
  <Words>1492</Words>
  <Application>Microsoft Office PowerPoint</Application>
  <PresentationFormat>화면 슬라이드 쇼(4:3)</PresentationFormat>
  <Paragraphs>407</Paragraphs>
  <Slides>64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CCTV 제어 매뉴얼</vt:lpstr>
      <vt:lpstr>목 차</vt:lpstr>
      <vt:lpstr>목 차</vt:lpstr>
      <vt:lpstr>개발 환경 구성  -라즈베리파이3 설치</vt:lpstr>
      <vt:lpstr>개발 환경 구성  -라즈베리파이3 설치</vt:lpstr>
      <vt:lpstr>개발 환경 구성  -라즈베리파이3 설치</vt:lpstr>
      <vt:lpstr>개발 환경 구성  -라즈베리파이3 설치</vt:lpstr>
      <vt:lpstr>개발 환경 구성  -라즈베리파이3 설치</vt:lpstr>
      <vt:lpstr>개발 환경 구성  -원격 조작 설치(Putty)</vt:lpstr>
      <vt:lpstr>개발 환경 구성  -원격 조작 설치(Putty)</vt:lpstr>
      <vt:lpstr>개발 환경 구성  -원격 조작 설치(Putty)</vt:lpstr>
      <vt:lpstr>개발 환경 구성  -JDK설치</vt:lpstr>
      <vt:lpstr>개발 환경 구성  -JDK설치</vt:lpstr>
      <vt:lpstr>개발 환경 구성  -JDK설치</vt:lpstr>
      <vt:lpstr>개발 환경 구성  -JDK설치</vt:lpstr>
      <vt:lpstr>개발 환경 구성  -JDK설치</vt:lpstr>
      <vt:lpstr>개발 환경 구성  -JDK설치</vt:lpstr>
      <vt:lpstr>개발 환경 구성  -JDK설치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 환경 구성  -Python 설치</vt:lpstr>
      <vt:lpstr>개발 환경 구성  -Python 설치</vt:lpstr>
      <vt:lpstr>개발 환경 구성  -Python 설치</vt:lpstr>
      <vt:lpstr>개발 환경 구성  -Python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1.카메라 모듈 매뉴얼  -카메라 모듈  </vt:lpstr>
      <vt:lpstr>1.카메라 모듈 매뉴얼  -라즈베리파이3 모듈  </vt:lpstr>
      <vt:lpstr>1.카메라 모듈 매뉴얼  -카메라 모듈 작동방법  </vt:lpstr>
      <vt:lpstr>1.카메라 모듈 매뉴얼  -이미지 비교 소스  </vt:lpstr>
      <vt:lpstr>2.경보 제어 매뉴얼  -음성을 통한 불법주차 경보 </vt:lpstr>
      <vt:lpstr>PowerPoint 프레젠테이션</vt:lpstr>
      <vt:lpstr>PowerPoint 프레젠테이션</vt:lpstr>
      <vt:lpstr>부품목록</vt:lpstr>
      <vt:lpstr>데이터베이스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라즈베리파이 제어 메뉴얼</dc:title>
  <dc:creator>Windows 사용자</dc:creator>
  <cp:lastModifiedBy>Windows 사용자</cp:lastModifiedBy>
  <cp:revision>129</cp:revision>
  <dcterms:created xsi:type="dcterms:W3CDTF">2017-10-25T04:25:49Z</dcterms:created>
  <dcterms:modified xsi:type="dcterms:W3CDTF">2017-11-13T06:34:44Z</dcterms:modified>
</cp:coreProperties>
</file>